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71"/>
  </p:notesMasterIdLst>
  <p:sldIdLst>
    <p:sldId id="256" r:id="rId3"/>
    <p:sldId id="257" r:id="rId4"/>
    <p:sldId id="331" r:id="rId5"/>
    <p:sldId id="33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5" r:id="rId59"/>
    <p:sldId id="316" r:id="rId60"/>
    <p:sldId id="317" r:id="rId61"/>
    <p:sldId id="318" r:id="rId62"/>
    <p:sldId id="319" r:id="rId63"/>
    <p:sldId id="321" r:id="rId64"/>
    <p:sldId id="322" r:id="rId65"/>
    <p:sldId id="323" r:id="rId66"/>
    <p:sldId id="326" r:id="rId67"/>
    <p:sldId id="327" r:id="rId68"/>
    <p:sldId id="329" r:id="rId69"/>
    <p:sldId id="330" r:id="rId70"/>
  </p:sldIdLst>
  <p:sldSz cx="12192000" cy="6858000"/>
  <p:notesSz cx="6797675" cy="9925050"/>
  <p:embeddedFontLst>
    <p:embeddedFont>
      <p:font typeface="Garamond" panose="02020404030301010803" pitchFamily="18" charset="0"/>
      <p:regular r:id="rId72"/>
      <p:bold r:id="rId73"/>
      <p:italic r:id="rId74"/>
      <p:boldItalic r:id="rId75"/>
    </p:embeddedFont>
    <p:embeddedFont>
      <p:font typeface="Comic Sans MS" panose="030F0702030302020204" pitchFamily="66" charset="0"/>
      <p:regular r:id="rId76"/>
      <p:bold r:id="rId77"/>
      <p:italic r:id="rId78"/>
      <p:boldItalic r:id="rId79"/>
    </p:embeddedFont>
    <p:embeddedFont>
      <p:font typeface="Montserrat" panose="020B0604020202020204" charset="-18"/>
      <p:regular r:id="rId80"/>
      <p:bold r:id="rId81"/>
      <p:italic r:id="rId82"/>
      <p:boldItalic r:id="rId83"/>
    </p:embeddedFont>
    <p:embeddedFont>
      <p:font typeface="Candara" panose="020E0502030303020204" pitchFamily="34" charset="0"/>
      <p:regular r:id="rId84"/>
      <p:bold r:id="rId85"/>
      <p:italic r:id="rId86"/>
      <p:boldItalic r:id="rId87"/>
    </p:embeddedFont>
    <p:embeddedFont>
      <p:font typeface="Tahoma" panose="020B0604030504040204" pitchFamily="34" charset="0"/>
      <p:regular r:id="rId88"/>
      <p:bold r:id="rId89"/>
    </p:embeddedFont>
    <p:embeddedFont>
      <p:font typeface="Calibri" panose="020F0502020204030204" pitchFamily="34" charset="0"/>
      <p:regular r:id="rId90"/>
      <p:bold r:id="rId91"/>
      <p:italic r:id="rId92"/>
      <p:boldItalic r:id="rId93"/>
    </p:embeddedFont>
    <p:embeddedFont>
      <p:font typeface="Overlock" panose="020B0604020202020204" charset="0"/>
      <p:regular r:id="rId94"/>
      <p:bold r:id="rId95"/>
      <p:italic r:id="rId96"/>
      <p:boldItalic r:id="rId97"/>
    </p:embeddedFont>
    <p:embeddedFont>
      <p:font typeface="Verdana" panose="020B0604030504040204" pitchFamily="34" charset="0"/>
      <p:regular r:id="rId98"/>
      <p:bold r:id="rId99"/>
      <p:italic r:id="rId100"/>
      <p:boldItalic r:id="rId10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9" roundtripDataSignature="AMtx7mi6TzCCrWVri+Fc4Ds59/kIXB/7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13.fntdata"/><Relationship Id="rId89" Type="http://schemas.openxmlformats.org/officeDocument/2006/relationships/font" Target="fonts/font18.fntdata"/><Relationship Id="rId112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3.xml"/><Relationship Id="rId90" Type="http://schemas.openxmlformats.org/officeDocument/2006/relationships/font" Target="fonts/font19.fntdata"/><Relationship Id="rId95" Type="http://schemas.openxmlformats.org/officeDocument/2006/relationships/font" Target="fonts/font24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ableStyles" Target="tableStyles.xml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font" Target="fonts/font17.fntdata"/><Relationship Id="rId91" Type="http://schemas.openxmlformats.org/officeDocument/2006/relationships/font" Target="fonts/font20.fntdata"/><Relationship Id="rId96" Type="http://schemas.openxmlformats.org/officeDocument/2006/relationships/font" Target="fonts/font25.fntdata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94" Type="http://schemas.openxmlformats.org/officeDocument/2006/relationships/font" Target="fonts/font23.fntdata"/><Relationship Id="rId99" Type="http://schemas.openxmlformats.org/officeDocument/2006/relationships/font" Target="fonts/font28.fntdata"/><Relationship Id="rId101" Type="http://schemas.openxmlformats.org/officeDocument/2006/relationships/font" Target="fonts/font3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customschemas.google.com/relationships/presentationmetadata" Target="meta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5.fntdata"/><Relationship Id="rId97" Type="http://schemas.openxmlformats.org/officeDocument/2006/relationships/font" Target="fonts/font26.fntdata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92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16.fntdata"/><Relationship Id="rId110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font" Target="fonts/font1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6.fntdata"/><Relationship Id="rId100" Type="http://schemas.openxmlformats.org/officeDocument/2006/relationships/font" Target="fonts/font29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.fntdata"/><Relationship Id="rId93" Type="http://schemas.openxmlformats.org/officeDocument/2006/relationships/font" Target="fonts/font22.fntdata"/><Relationship Id="rId98" Type="http://schemas.openxmlformats.org/officeDocument/2006/relationships/font" Target="fonts/font27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2f8d0da03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2f8d0da032_0_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12f8d0da032_0_10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2d25715cb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2d25715cb3_0_9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12d25715cb3_0_92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defdc34c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6" name="Google Shape;436;gdefdc34c7a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gdefdc34c7a_0_0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23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2dea701df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2dea701df1_0_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12dea701df1_0_3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28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2dea701df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2dea701df1_0_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12dea701df1_0_12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29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5" name="Google Shape;545;p2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29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3" name="Google Shape;56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6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6" name="Google Shape;63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3" name="Google Shape;65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2d25715cb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2d25715cb3_0_7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12d25715cb3_0_77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d25715cb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d25715cb3_0_8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g12d25715cb3_0_84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5" name="Google Shape;68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0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8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2" name="Google Shape;732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5" name="Google Shape;74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3" name="Google Shape;75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8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9" name="Google Shape;769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3" name="Google Shape;793;p4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46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0" name="Google Shape;80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7" name="Google Shape;80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d25715cb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d25715cb3_0_4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2d25715cb3_0_47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2d25715cb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12d25715cb3_0_10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12d25715cb3_0_101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52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4" name="Google Shape;83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4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0" name="Google Shape;84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2" name="Google Shape;86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9" name="Google Shape;86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1" name="Google Shape;881;p6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S: stavila bih umjesto informatička podrška : e-alati</a:t>
            </a:r>
            <a:endParaRPr/>
          </a:p>
        </p:txBody>
      </p:sp>
      <p:sp>
        <p:nvSpPr>
          <p:cNvPr id="882" name="Google Shape;882;p64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9" name="Google Shape;88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1" name="Google Shape;90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0" name="Google Shape;91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12dea701df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12dea701df1_0_2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g12dea701df1_0_27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64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2f8a360fa3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12f8a360fa3_4_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g12f8a360fa3_4_8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65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2f8a360fa3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12f8a360fa3_4_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g12f8a360fa3_4_18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66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2f8d0da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2f8d0da032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12f8d0da032_0_0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67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2f8a360fa3_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2f8a360fa3_4_3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g12f8a360fa3_4_35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68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d25715cb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d25715cb3_0_6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2d25715cb3_0_61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8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8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ska slika s opisom">
  <p:cSld name="Panoramska slika s opiso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5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5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p95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9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s opisom">
  <p:cSld name="Citat s opis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7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7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97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9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7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7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97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ica s nazivom">
  <p:cSld name="Kartica s nazivo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8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8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9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ica s nazivom citata">
  <p:cSld name="Kartica s nazivom citata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9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9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99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9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9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9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99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ili False">
  <p:cSld name="True ili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00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00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0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0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10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01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0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0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0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2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02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0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0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0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102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4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4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4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8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8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8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pis">
  <p:cSld name="Naslov i opi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6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6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51;p96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3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3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3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9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9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0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0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9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cxnSp>
        <p:nvCxnSpPr>
          <p:cNvPr id="66" name="Google Shape;66;p90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ni slajd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89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9" name="Google Shape;69;p89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89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1" name="Google Shape;71;p8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8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8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89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9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9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cxnSp>
        <p:nvCxnSpPr>
          <p:cNvPr id="78" name="Google Shape;78;p89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4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4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94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9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1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91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91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91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9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9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85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85" descr="HD-PanelContent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8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85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85" descr="HDRibbonContent-UniformTrim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8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8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8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8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8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3"/>
          <p:cNvSpPr/>
          <p:nvPr/>
        </p:nvSpPr>
        <p:spPr>
          <a:xfrm>
            <a:off x="304801" y="228600"/>
            <a:ext cx="11595100" cy="1427162"/>
          </a:xfrm>
          <a:prstGeom prst="roundRect">
            <a:avLst>
              <a:gd name="adj" fmla="val 1541"/>
            </a:avLst>
          </a:prstGeom>
          <a:gradFill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3" name="Google Shape;153;p73"/>
          <p:cNvGrpSpPr/>
          <p:nvPr/>
        </p:nvGrpSpPr>
        <p:grpSpPr>
          <a:xfrm>
            <a:off x="281516" y="714376"/>
            <a:ext cx="11631083" cy="1330325"/>
            <a:chOff x="-3905251" y="4294188"/>
            <a:chExt cx="13027839" cy="1892300"/>
          </a:xfrm>
        </p:grpSpPr>
        <p:sp>
          <p:nvSpPr>
            <p:cNvPr id="154" name="Google Shape;154;p73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5" name="Google Shape;155;p7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882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Google Shape;156;p73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7" name="Google Shape;157;p73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8" name="Google Shape;158;p73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9" name="Google Shape;159;p73"/>
          <p:cNvSpPr txBox="1"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73"/>
          <p:cNvSpPr txBox="1">
            <a:spLocks noGrp="1"/>
          </p:cNvSpPr>
          <p:nvPr>
            <p:ph type="body" idx="1"/>
          </p:nvPr>
        </p:nvSpPr>
        <p:spPr>
          <a:xfrm>
            <a:off x="1162049" y="2674938"/>
            <a:ext cx="9878483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1" name="Google Shape;161;p73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Google Shape;162;p73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73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rodne-novine.nn.hr/clanci/sluzbeni/2015_05_49_981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nias.gov.hr/Content/Documents/NIAS_Korisnicka_uputa.pd(https:/nias.gov.hr/)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pisi.hr/print.php?id=13544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.hr/z/317/Zakon-o-odgoju-i-obrazovanju-u-osnovnoj-i-srednjoj-%C5%A1koli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narodne-novine.nn.hr/clanci/sluzbeni/2022_03_39_482.html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zz.hr/content/publikacije-skole/2019/Kamo_nakon_osnovne_skole-2019-SREDISNJA.pdf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s://cisok.hr/online-materijali-za-ucenike-osmih-razred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ednje.e-upisi.h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isok.hr/cisok-centar-zagreb-i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zagreb.hr/stipendija-grada-zagreba-za-ucenike-koji-se-obrazu/126568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invite.viber.com/?g2=AQAA34S7pUVe%2BU8t9iXKTyTJsC%2ByafqY6X3FpGHTSMPF9z148XiZZU%2BYkUAWnfwY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>
            <a:spLocks noGrp="1"/>
          </p:cNvSpPr>
          <p:nvPr>
            <p:ph type="title"/>
          </p:nvPr>
        </p:nvSpPr>
        <p:spPr>
          <a:xfrm>
            <a:off x="5735637" y="2675106"/>
            <a:ext cx="4787900" cy="680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</a:pP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UPIS UČENIKA U SREDNJE ŠKOLE  </a:t>
            </a: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2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202</a:t>
            </a:r>
            <a:r>
              <a:rPr lang="hr-HR" sz="32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r>
              <a:rPr lang="en-US" sz="3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.-</a:t>
            </a:r>
            <a:r>
              <a:rPr lang="hr-HR" sz="3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</a:t>
            </a:r>
            <a:r>
              <a:rPr lang="en-US" sz="3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r>
              <a:rPr lang="hr-HR" sz="3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r>
              <a:rPr lang="en-US" sz="3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5400" dirty="0">
              <a:solidFill>
                <a:schemeClr val="dk1"/>
              </a:solidFill>
            </a:endParaRPr>
          </a:p>
        </p:txBody>
      </p:sp>
      <p:sp>
        <p:nvSpPr>
          <p:cNvPr id="173" name="Google Shape;173;p1"/>
          <p:cNvSpPr txBox="1">
            <a:spLocks noGrp="1"/>
          </p:cNvSpPr>
          <p:nvPr>
            <p:ph type="body" idx="2"/>
          </p:nvPr>
        </p:nvSpPr>
        <p:spPr>
          <a:xfrm>
            <a:off x="6096000" y="4357992"/>
            <a:ext cx="4572000" cy="176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1600" b="1" dirty="0" err="1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pripremi</a:t>
            </a:r>
            <a:r>
              <a:rPr lang="hr-HR" sz="1600" b="1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</a:t>
            </a:r>
            <a:r>
              <a:rPr lang="en-US" sz="1600" b="1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16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2200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Josip Mažar</a:t>
            </a:r>
            <a:r>
              <a:rPr lang="en-US" sz="2200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,</a:t>
            </a:r>
            <a:r>
              <a:rPr lang="hr-HR" sz="2200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prof. pedagogije</a:t>
            </a:r>
            <a:r>
              <a:rPr lang="en-US" sz="2200" dirty="0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stručni</a:t>
            </a:r>
            <a:r>
              <a:rPr lang="en-US" sz="2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suradnik</a:t>
            </a:r>
            <a:r>
              <a:rPr lang="en-US" sz="2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200" dirty="0" err="1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pedago</a:t>
            </a:r>
            <a:r>
              <a:rPr lang="hr-HR" sz="2200" dirty="0" err="1" smtClean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gog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13462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74" y="1612400"/>
            <a:ext cx="5463425" cy="36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d25715cb3_0_6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3600" b="1" dirty="0" smtClean="0">
                <a:solidFill>
                  <a:schemeClr val="accent2"/>
                </a:solidFill>
              </a:rPr>
              <a:t>ODABIR PROGRAMA – </a:t>
            </a:r>
            <a:br>
              <a:rPr lang="hr-HR" sz="36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KOD </a:t>
            </a:r>
            <a:r>
              <a:rPr lang="en-US" sz="3600" b="1" dirty="0">
                <a:solidFill>
                  <a:schemeClr val="accent2"/>
                </a:solidFill>
              </a:rPr>
              <a:t>ODABIRA PROGRAMA</a:t>
            </a:r>
            <a:endParaRPr sz="36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obavezno</a:t>
            </a:r>
            <a:r>
              <a:rPr lang="en-US" sz="3600" b="1" dirty="0">
                <a:solidFill>
                  <a:schemeClr val="accent2"/>
                </a:solidFill>
              </a:rPr>
              <a:t> se </a:t>
            </a:r>
            <a:r>
              <a:rPr lang="en-US" sz="3600" b="1" dirty="0" err="1">
                <a:solidFill>
                  <a:schemeClr val="accent2"/>
                </a:solidFill>
              </a:rPr>
              <a:t>bira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endParaRPr sz="36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257" name="Google Shape;257;g12d25715cb3_0_61"/>
          <p:cNvSpPr txBox="1">
            <a:spLocks noGrp="1"/>
          </p:cNvSpPr>
          <p:nvPr>
            <p:ph type="body" idx="1"/>
          </p:nvPr>
        </p:nvSpPr>
        <p:spPr>
          <a:xfrm>
            <a:off x="1028000" y="2556925"/>
            <a:ext cx="52527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chemeClr val="accent4"/>
                </a:solidFill>
              </a:rPr>
              <a:t>STRANI JEZIK </a:t>
            </a:r>
            <a:r>
              <a:rPr lang="en-US" b="1" dirty="0" err="1">
                <a:solidFill>
                  <a:schemeClr val="accent4"/>
                </a:solidFill>
              </a:rPr>
              <a:t>i</a:t>
            </a:r>
            <a:r>
              <a:rPr lang="en-US" b="1" dirty="0">
                <a:solidFill>
                  <a:schemeClr val="accent4"/>
                </a:solidFill>
              </a:rPr>
              <a:t> IZBORNI PREDMET </a:t>
            </a:r>
            <a:endParaRPr b="1"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(</a:t>
            </a:r>
            <a:r>
              <a:rPr lang="en-US" dirty="0" err="1"/>
              <a:t>inače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dodavanje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listu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spremanje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258" name="Google Shape;258;g12d25715cb3_0_6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12d25715cb3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050" y="2391525"/>
            <a:ext cx="5818626" cy="3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ndara"/>
              <a:buNone/>
            </a:pPr>
            <a: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PRIJAVA PROGRAMA</a:t>
            </a:r>
            <a:b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3400">
              <a:solidFill>
                <a:srgbClr val="262626"/>
              </a:solidFill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9"/>
          <p:cNvGrpSpPr/>
          <p:nvPr/>
        </p:nvGrpSpPr>
        <p:grpSpPr>
          <a:xfrm>
            <a:off x="4795500" y="294796"/>
            <a:ext cx="7396509" cy="6082266"/>
            <a:chOff x="0" y="91612"/>
            <a:chExt cx="7396509" cy="5481000"/>
          </a:xfrm>
        </p:grpSpPr>
        <p:sp>
          <p:nvSpPr>
            <p:cNvPr id="270" name="Google Shape;270;p9"/>
            <p:cNvSpPr/>
            <p:nvPr/>
          </p:nvSpPr>
          <p:spPr>
            <a:xfrm>
              <a:off x="0" y="9161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64254" y="15586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Početak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prijava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obrazovnih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programa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hr-HR" sz="25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5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6. </a:t>
              </a:r>
              <a:r>
                <a:rPr lang="en-US" sz="25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202</a:t>
              </a:r>
              <a:r>
                <a:rPr lang="hr-HR" sz="25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5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0" y="147986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64254" y="154411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LISTU  PRIORITETA je važno pažljivo sastaviti – na vrh je potrebno staviti program koji učenik najviše želi upisati i zatim redom ostale programe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0" y="286811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64254" y="293236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ista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prioriteta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može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se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mijenjati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zaključno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 </a:t>
              </a:r>
              <a:r>
                <a:rPr lang="en-US" sz="2300" b="1" i="0" u="sng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7.07.202</a:t>
              </a:r>
              <a:r>
                <a:rPr lang="hr-HR" sz="2300" b="1" i="0" u="sng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300" b="1" i="0" u="sng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en-US" sz="2300" b="1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nakon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toga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nisu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više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promjene</a:t>
              </a:r>
              <a:endParaRPr sz="2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0" y="425636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64254" y="432061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Važno je da odabir bude realan, tj. da učenik zadovoljava preduvjete za upis i da se nalazi unutar upisne kvote 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title"/>
          </p:nvPr>
        </p:nvSpPr>
        <p:spPr>
          <a:xfrm>
            <a:off x="575035" y="982132"/>
            <a:ext cx="11019933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3968"/>
              <a:buFont typeface="Candara"/>
              <a:buNone/>
            </a:pPr>
            <a: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600" b="1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ELEMENTI I KRITERIJI ZA IZBOR KANDIDATA ZA UPIS U SŠ </a:t>
            </a:r>
            <a: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400">
              <a:solidFill>
                <a:srgbClr val="262626"/>
              </a:solidFill>
            </a:endParaRPr>
          </a:p>
        </p:txBody>
      </p:sp>
      <p:grpSp>
        <p:nvGrpSpPr>
          <p:cNvPr id="283" name="Google Shape;283;p12"/>
          <p:cNvGrpSpPr/>
          <p:nvPr/>
        </p:nvGrpSpPr>
        <p:grpSpPr>
          <a:xfrm>
            <a:off x="1295400" y="3209950"/>
            <a:ext cx="9601196" cy="1999749"/>
            <a:chOff x="0" y="437566"/>
            <a:chExt cx="9601196" cy="1999749"/>
          </a:xfrm>
        </p:grpSpPr>
        <p:sp>
          <p:nvSpPr>
            <p:cNvPr id="284" name="Google Shape;284;p12"/>
            <p:cNvSpPr/>
            <p:nvPr/>
          </p:nvSpPr>
          <p:spPr>
            <a:xfrm>
              <a:off x="0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300037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 txBox="1"/>
            <p:nvPr/>
          </p:nvSpPr>
          <p:spPr>
            <a:xfrm>
              <a:off x="0" y="772816"/>
              <a:ext cx="2950200" cy="16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zajednički</a:t>
              </a: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3300411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3600448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3650670" y="772824"/>
              <a:ext cx="2599892" cy="161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dodatni elementi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6600822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6900860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6951082" y="772824"/>
              <a:ext cx="2599892" cy="161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posebni elementi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12"/>
          <p:cNvSpPr txBox="1"/>
          <p:nvPr/>
        </p:nvSpPr>
        <p:spPr>
          <a:xfrm>
            <a:off x="3039894" y="3275112"/>
            <a:ext cx="61186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Zajednički elementi upisa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3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04" name="Google Shape;304;p13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 skupiti najviše 20 bodova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prosjeci svih zaključnih ocjena svih nastavnih predmeta na </a:t>
              </a:r>
              <a:r>
                <a:rPr lang="en-US" sz="2500" b="1" i="0" u="none" strike="noStrike" cap="none">
                  <a:solidFill>
                    <a:srgbClr val="363636"/>
                  </a:solidFill>
                  <a:latin typeface="Arial"/>
                  <a:ea typeface="Arial"/>
                  <a:cs typeface="Arial"/>
                  <a:sym typeface="Arial"/>
                </a:rPr>
                <a:t>dvije decimale u posljednja četiri razreda osnovnog obrazovanja</a:t>
              </a:r>
              <a:r>
                <a:rPr lang="en-US" sz="2500" b="0" i="0" u="none" strike="noStrike" cap="none">
                  <a:solidFill>
                    <a:srgbClr val="363636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  <a:endParaRPr sz="25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OPĆEM USPJEH SE DODAJU</a:t>
            </a:r>
            <a: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8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18" name="Google Shape;318;p8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 skupiti najviše 50 bodova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zaključne ocjene u posljednja dva razreda osnovnog obrazovanja iz nastavnih predmeta Hrvatski jezik, Matematika i prvi strani jezik;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2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2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2"/>
          <p:cNvSpPr txBox="1">
            <a:spLocks noGrp="1"/>
          </p:cNvSpPr>
          <p:nvPr>
            <p:ph type="title"/>
          </p:nvPr>
        </p:nvSpPr>
        <p:spPr>
          <a:xfrm>
            <a:off x="604965" y="1055077"/>
            <a:ext cx="3326012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8887"/>
              <a:buFont typeface="Candara"/>
              <a:buNone/>
            </a:pP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Za  GIMNAZIJE i strukovne </a:t>
            </a:r>
            <a:b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4 godišnje škole  DODAJU SE JOŠ: </a:t>
            </a:r>
            <a: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30" name="Google Shape;330;p82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" name="Google Shape;331;p82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32" name="Google Shape;332;p82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2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uz prethodno stečene bodove  - dolazimo do ukupno  80 bodova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2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82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nastavna  predmeta važna za nastavak obrazovanja u pojedinim vrstama obrazovnih programa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3 PREDMETA ZNAČAJNA ZA UPIS</a:t>
            </a:r>
            <a:endParaRPr>
              <a:solidFill>
                <a:srgbClr val="2C7153"/>
              </a:solidFill>
            </a:endParaRPr>
          </a:p>
        </p:txBody>
      </p:sp>
      <p:grpSp>
        <p:nvGrpSpPr>
          <p:cNvPr id="341" name="Google Shape;341;p16"/>
          <p:cNvGrpSpPr/>
          <p:nvPr/>
        </p:nvGrpSpPr>
        <p:grpSpPr>
          <a:xfrm>
            <a:off x="1295400" y="3309713"/>
            <a:ext cx="9601196" cy="1800224"/>
            <a:chOff x="0" y="537329"/>
            <a:chExt cx="9601196" cy="1800224"/>
          </a:xfrm>
        </p:grpSpPr>
        <p:sp>
          <p:nvSpPr>
            <p:cNvPr id="342" name="Google Shape;342;p16"/>
            <p:cNvSpPr/>
            <p:nvPr/>
          </p:nvSpPr>
          <p:spPr>
            <a:xfrm>
              <a:off x="0" y="537329"/>
              <a:ext cx="3000374" cy="1800224"/>
            </a:xfrm>
            <a:prstGeom prst="rect">
              <a:avLst/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0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 određuje MZOS za svaku školu-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3300411" y="537329"/>
              <a:ext cx="3000374" cy="1800224"/>
            </a:xfrm>
            <a:prstGeom prst="rect">
              <a:avLst/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 txBox="1"/>
            <p:nvPr/>
          </p:nvSpPr>
          <p:spPr>
            <a:xfrm>
              <a:off x="3300411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Popis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predmeta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posebno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važnih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za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upis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6600822" y="537329"/>
              <a:ext cx="3000374" cy="1800224"/>
            </a:xfrm>
            <a:prstGeom prst="rect">
              <a:avLst/>
            </a:prstGeom>
            <a:solidFill>
              <a:srgbClr val="42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6600822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određuje škola samostalno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5454"/>
              <a:buNone/>
            </a:pPr>
            <a:r>
              <a:rPr lang="en-US" b="1">
                <a:solidFill>
                  <a:srgbClr val="00B050"/>
                </a:solidFill>
              </a:rPr>
              <a:t>IZ OVIH PREDMETA</a:t>
            </a:r>
            <a:r>
              <a:rPr lang="en-US" b="1"/>
              <a:t> ŠKOLA MOŽE </a:t>
            </a:r>
            <a:r>
              <a:rPr lang="en-US"/>
              <a:t/>
            </a:r>
            <a:br>
              <a:rPr lang="en-US"/>
            </a:b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provoditi provjere posebnih znanja </a:t>
            </a:r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body" idx="1"/>
          </p:nvPr>
        </p:nvSpPr>
        <p:spPr>
          <a:xfrm>
            <a:off x="763571" y="3195686"/>
            <a:ext cx="10633435" cy="305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Srednja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škola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Ministarstvu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uputiti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zahtjev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ishoditi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suglasnost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</a:t>
            </a:r>
            <a:endParaRPr dirty="0"/>
          </a:p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 i="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Na </a:t>
            </a:r>
            <a:r>
              <a:rPr lang="en-US" b="1" i="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temelju</a:t>
            </a:r>
            <a:r>
              <a:rPr lang="en-US" b="1" i="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provjera</a:t>
            </a:r>
            <a:r>
              <a:rPr lang="en-US" b="1" i="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kandidat</a:t>
            </a:r>
            <a:r>
              <a:rPr lang="en-US" b="1" i="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može</a:t>
            </a:r>
            <a:r>
              <a:rPr lang="en-US" b="1" i="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ostvariti</a:t>
            </a:r>
            <a:r>
              <a:rPr lang="en-US" b="1" i="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najviše</a:t>
            </a:r>
            <a:r>
              <a:rPr lang="en-US" b="1" i="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10 </a:t>
            </a:r>
            <a:r>
              <a:rPr lang="en-US" b="1" i="0" dirty="0" err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bodova</a:t>
            </a:r>
            <a:r>
              <a:rPr lang="en-US" b="1" i="0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Provjera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nije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eliminacijska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97155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b="0" i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f8d0da032_0_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ŠKOLE KOJE SU UVELE dodatne provjere - PRIJEMNE ISPITE</a:t>
            </a:r>
            <a:endParaRPr/>
          </a:p>
        </p:txBody>
      </p:sp>
      <p:sp>
        <p:nvSpPr>
          <p:cNvPr id="361" name="Google Shape;361;g12f8d0da032_0_10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400" cy="33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GIMNAZIJE : </a:t>
            </a:r>
            <a:endParaRPr sz="270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I.  IV.  V.  X. 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XV.  XVI.   XVIII.   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12f8d0da032_0_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12f8d0da032_0_10"/>
          <p:cNvSpPr txBox="1">
            <a:spLocks noGrp="1"/>
          </p:cNvSpPr>
          <p:nvPr>
            <p:ph type="body" idx="2"/>
          </p:nvPr>
        </p:nvSpPr>
        <p:spPr>
          <a:xfrm>
            <a:off x="5523650" y="2560325"/>
            <a:ext cx="5865000" cy="33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Gimnazija Tituša Brezovačkog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Prirodoslovna škola Vladimira Preloga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Gimnazija Lucijana Vranjanina 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Škola primijenjene umjetnosti i dizajna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Škola za grafiku, dizajn i medijsku produkciju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2d25715cb3_0_9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 err="1">
                <a:solidFill>
                  <a:schemeClr val="accent2"/>
                </a:solidFill>
              </a:rPr>
              <a:t>Provođenje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dodatnih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ispita</a:t>
            </a:r>
            <a:r>
              <a:rPr lang="en-US" sz="3600" b="1" dirty="0">
                <a:solidFill>
                  <a:schemeClr val="accent2"/>
                </a:solidFill>
              </a:rPr>
              <a:t> ( </a:t>
            </a:r>
            <a:r>
              <a:rPr lang="en-US" sz="3600" b="1" dirty="0" err="1">
                <a:solidFill>
                  <a:schemeClr val="accent2"/>
                </a:solidFill>
              </a:rPr>
              <a:t>prijemni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ispiti</a:t>
            </a:r>
            <a:r>
              <a:rPr lang="en-US" sz="3600" b="1" dirty="0">
                <a:solidFill>
                  <a:schemeClr val="accent2"/>
                </a:solidFill>
              </a:rPr>
              <a:t> )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370" name="Google Shape;370;g12d25715cb3_0_92"/>
          <p:cNvSpPr txBox="1">
            <a:spLocks noGrp="1"/>
          </p:cNvSpPr>
          <p:nvPr>
            <p:ph type="body" idx="1"/>
          </p:nvPr>
        </p:nvSpPr>
        <p:spPr>
          <a:xfrm>
            <a:off x="788450" y="2650100"/>
            <a:ext cx="69849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r-HR" b="1" dirty="0" smtClean="0"/>
              <a:t>3</a:t>
            </a:r>
            <a:r>
              <a:rPr lang="en-US" b="1" dirty="0" smtClean="0"/>
              <a:t>.</a:t>
            </a:r>
            <a:r>
              <a:rPr lang="hr-HR" b="1" dirty="0"/>
              <a:t>7</a:t>
            </a:r>
            <a:r>
              <a:rPr lang="en-US" b="1" dirty="0" smtClean="0"/>
              <a:t>.-</a:t>
            </a:r>
            <a:r>
              <a:rPr lang="hr-HR" b="1" dirty="0" smtClean="0"/>
              <a:t>6</a:t>
            </a:r>
            <a:r>
              <a:rPr lang="en-US" b="1" dirty="0" smtClean="0"/>
              <a:t>.7.202</a:t>
            </a:r>
            <a:r>
              <a:rPr lang="hr-HR" b="1" dirty="0" smtClean="0"/>
              <a:t>3</a:t>
            </a:r>
            <a:r>
              <a:rPr lang="en-US" b="1" dirty="0" smtClean="0"/>
              <a:t>.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Provođenje</a:t>
            </a:r>
            <a:r>
              <a:rPr lang="en-US" b="1" dirty="0"/>
              <a:t> </a:t>
            </a:r>
            <a:r>
              <a:rPr lang="en-US" b="1" dirty="0" err="1"/>
              <a:t>dodatnih</a:t>
            </a:r>
            <a:r>
              <a:rPr lang="en-US" b="1" dirty="0"/>
              <a:t>  </a:t>
            </a:r>
            <a:r>
              <a:rPr lang="en-US" b="1" dirty="0" err="1"/>
              <a:t>ispita</a:t>
            </a:r>
            <a:r>
              <a:rPr lang="en-US" b="1" dirty="0"/>
              <a:t> 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provjera</a:t>
            </a:r>
            <a:r>
              <a:rPr lang="en-US" b="1" dirty="0"/>
              <a:t> - </a:t>
            </a:r>
            <a:r>
              <a:rPr lang="en-US" b="1" dirty="0" err="1"/>
              <a:t>unos</a:t>
            </a:r>
            <a:r>
              <a:rPr lang="en-US" b="1" dirty="0"/>
              <a:t> </a:t>
            </a:r>
            <a:r>
              <a:rPr lang="en-US" b="1" dirty="0" err="1"/>
              <a:t>rezultata</a:t>
            </a:r>
            <a:r>
              <a:rPr lang="en-US" b="1" dirty="0"/>
              <a:t>, </a:t>
            </a:r>
            <a:r>
              <a:rPr lang="en-US" b="1" dirty="0" err="1"/>
              <a:t>prigovora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rezultate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</a:rPr>
              <a:t>Na </a:t>
            </a:r>
            <a:r>
              <a:rPr lang="en-US" sz="2800" b="1" dirty="0" err="1">
                <a:solidFill>
                  <a:schemeClr val="accent2"/>
                </a:solidFill>
              </a:rPr>
              <a:t>kartici</a:t>
            </a:r>
            <a:r>
              <a:rPr lang="en-US" sz="2800" b="1" dirty="0">
                <a:solidFill>
                  <a:schemeClr val="accent2"/>
                </a:solidFill>
              </a:rPr>
              <a:t> MOJ RASPORED </a:t>
            </a:r>
            <a:endParaRPr sz="2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učenici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vidjeti</a:t>
            </a:r>
            <a:r>
              <a:rPr lang="en-US" b="1" dirty="0"/>
              <a:t> 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2"/>
                </a:solidFill>
              </a:rPr>
              <a:t>vremenski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raspored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održavanja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dodatnih</a:t>
            </a:r>
            <a:r>
              <a:rPr lang="en-US" b="1" dirty="0"/>
              <a:t> </a:t>
            </a:r>
            <a:r>
              <a:rPr lang="en-US" b="1" dirty="0" err="1"/>
              <a:t>provjera</a:t>
            </a:r>
            <a:r>
              <a:rPr lang="en-US" b="1" dirty="0"/>
              <a:t> </a:t>
            </a:r>
            <a:r>
              <a:rPr lang="en-US" b="1" dirty="0" err="1"/>
              <a:t>znanja</a:t>
            </a:r>
            <a:r>
              <a:rPr lang="en-US" b="1" dirty="0"/>
              <a:t>, </a:t>
            </a:r>
            <a:r>
              <a:rPr lang="en-US" b="1" dirty="0" err="1"/>
              <a:t>vještina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sposobnosti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je </a:t>
            </a:r>
            <a:r>
              <a:rPr lang="en-US" b="1" dirty="0" err="1"/>
              <a:t>kandidat</a:t>
            </a:r>
            <a:r>
              <a:rPr lang="en-US" b="1" dirty="0"/>
              <a:t> </a:t>
            </a:r>
            <a:r>
              <a:rPr lang="en-US" b="1" dirty="0" err="1"/>
              <a:t>prijavio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program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zahtijeva</a:t>
            </a:r>
            <a:r>
              <a:rPr lang="en-US" b="1" dirty="0"/>
              <a:t> </a:t>
            </a:r>
            <a:r>
              <a:rPr lang="en-US" b="1" dirty="0" err="1"/>
              <a:t>dodatne</a:t>
            </a:r>
            <a:r>
              <a:rPr lang="en-US" b="1" dirty="0"/>
              <a:t> </a:t>
            </a:r>
            <a:r>
              <a:rPr lang="en-US" b="1" dirty="0" err="1"/>
              <a:t>provjere</a:t>
            </a:r>
            <a:endParaRPr b="1" dirty="0"/>
          </a:p>
        </p:txBody>
      </p:sp>
      <p:sp>
        <p:nvSpPr>
          <p:cNvPr id="371" name="Google Shape;371;g12d25715cb3_0_9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g12d25715cb3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0439" y="2488800"/>
            <a:ext cx="4701561" cy="32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 txBox="1">
            <a:spLocks noGrp="1"/>
          </p:cNvSpPr>
          <p:nvPr>
            <p:ph type="title"/>
          </p:nvPr>
        </p:nvSpPr>
        <p:spPr>
          <a:xfrm>
            <a:off x="2086548" y="991816"/>
            <a:ext cx="8229600" cy="10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Candara"/>
              <a:buNone/>
            </a:pPr>
            <a:r>
              <a:rPr lang="en-US" sz="4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ŠTO JE OBILJEŽILO ŠKOLOVANJE OVE GENERACIJE 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body" idx="1"/>
          </p:nvPr>
        </p:nvSpPr>
        <p:spPr>
          <a:xfrm>
            <a:off x="822350" y="2932500"/>
            <a:ext cx="11249100" cy="40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epidemija koronavirusa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nastav</a:t>
            </a:r>
            <a:r>
              <a:rPr lang="en-US" sz="24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</a:t>
            </a:r>
            <a:r>
              <a:rPr lang="en-US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na daljinu</a:t>
            </a:r>
            <a:br>
              <a:rPr lang="en-US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promjene u postupku upisa </a:t>
            </a:r>
            <a:endParaRPr b="1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b="1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24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"/>
          <p:cNvSpPr txBox="1">
            <a:spLocks noGrp="1"/>
          </p:cNvSpPr>
          <p:nvPr>
            <p:ph type="title"/>
          </p:nvPr>
        </p:nvSpPr>
        <p:spPr>
          <a:xfrm>
            <a:off x="1295402" y="982133"/>
            <a:ext cx="9601196" cy="95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OBRT I  TROGODIŠNJE STRUKOVNE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391" name="Google Shape;391;p17"/>
          <p:cNvGrpSpPr/>
          <p:nvPr/>
        </p:nvGrpSpPr>
        <p:grpSpPr>
          <a:xfrm>
            <a:off x="1343575" y="2773051"/>
            <a:ext cx="9920816" cy="3572915"/>
            <a:chOff x="48170" y="660"/>
            <a:chExt cx="8399641" cy="3255207"/>
          </a:xfrm>
        </p:grpSpPr>
        <p:sp>
          <p:nvSpPr>
            <p:cNvPr id="392" name="Google Shape;392;p17"/>
            <p:cNvSpPr/>
            <p:nvPr/>
          </p:nvSpPr>
          <p:spPr>
            <a:xfrm>
              <a:off x="1153385" y="660"/>
              <a:ext cx="2210431" cy="1326259"/>
            </a:xfrm>
            <a:prstGeom prst="rect">
              <a:avLst/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1153385" y="660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Upis na temelju: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3584860" y="660"/>
              <a:ext cx="2210431" cy="1326259"/>
            </a:xfrm>
            <a:prstGeom prst="rect">
              <a:avLst/>
            </a:prstGeom>
            <a:solidFill>
              <a:srgbClr val="3B977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584860" y="660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zajedničkog, dodatnog i posebnog  elementa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6016336" y="660"/>
              <a:ext cx="2431475" cy="1326259"/>
            </a:xfrm>
            <a:prstGeom prst="rect">
              <a:avLst/>
            </a:prstGeom>
            <a:solidFill>
              <a:srgbClr val="3D988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6016336" y="660"/>
              <a:ext cx="2431475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opći uspjeh od  5. do 8.r. (max. 20 )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48170" y="1547963"/>
              <a:ext cx="2210431" cy="1326259"/>
            </a:xfrm>
            <a:prstGeom prst="rect">
              <a:avLst/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48170" y="1547963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ocjene iz HJ, Mat i prvog stranog jezika u 7. i 8.r.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479645" y="1547963"/>
              <a:ext cx="2210431" cy="1326259"/>
            </a:xfrm>
            <a:prstGeom prst="rect">
              <a:avLst/>
            </a:prstGeom>
            <a:solidFill>
              <a:srgbClr val="3F889A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7"/>
            <p:cNvSpPr txBox="1"/>
            <p:nvPr/>
          </p:nvSpPr>
          <p:spPr>
            <a:xfrm>
              <a:off x="2479645" y="1547963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ukupno max. 50 bodova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911120" y="1547963"/>
              <a:ext cx="2210431" cy="1326259"/>
            </a:xfrm>
            <a:prstGeom prst="rect">
              <a:avLst/>
            </a:prstGeom>
            <a:solidFill>
              <a:srgbClr val="417C9B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7"/>
            <p:cNvSpPr txBox="1"/>
            <p:nvPr/>
          </p:nvSpPr>
          <p:spPr>
            <a:xfrm>
              <a:off x="4911115" y="1547967"/>
              <a:ext cx="2866800" cy="1707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Zdravstvene sposobnosti –  liječnička svjedodžba medicine rada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>
            <a:spLocks noGrp="1"/>
          </p:cNvSpPr>
          <p:nvPr>
            <p:ph type="title"/>
          </p:nvPr>
        </p:nvSpPr>
        <p:spPr>
          <a:xfrm>
            <a:off x="1295402" y="630527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Ugovor o naukovanju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409" name="Google Shape;409;p18"/>
          <p:cNvGrpSpPr/>
          <p:nvPr/>
        </p:nvGrpSpPr>
        <p:grpSpPr>
          <a:xfrm>
            <a:off x="750482" y="2444305"/>
            <a:ext cx="11019936" cy="3699262"/>
            <a:chOff x="-544918" y="-328079"/>
            <a:chExt cx="11019936" cy="3699262"/>
          </a:xfrm>
        </p:grpSpPr>
        <p:sp>
          <p:nvSpPr>
            <p:cNvPr id="410" name="Google Shape;410;p18"/>
            <p:cNvSpPr/>
            <p:nvPr/>
          </p:nvSpPr>
          <p:spPr>
            <a:xfrm>
              <a:off x="535504" y="-328079"/>
              <a:ext cx="8859092" cy="1293697"/>
            </a:xfrm>
            <a:prstGeom prst="roundRect">
              <a:avLst>
                <a:gd name="adj" fmla="val 10000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8"/>
            <p:cNvSpPr txBox="1"/>
            <p:nvPr/>
          </p:nvSpPr>
          <p:spPr>
            <a:xfrm>
              <a:off x="1070727" y="-253590"/>
              <a:ext cx="8323869" cy="12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OBAVEZNO SE SKLAPA  ugovor o naukovanju / praksi 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-356899" y="1333379"/>
              <a:ext cx="10643898" cy="2037804"/>
            </a:xfrm>
            <a:prstGeom prst="roundRect">
              <a:avLst>
                <a:gd name="adj" fmla="val 10000"/>
              </a:avLst>
            </a:prstGeom>
            <a:solidFill>
              <a:srgbClr val="44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8"/>
            <p:cNvSpPr txBox="1"/>
            <p:nvPr/>
          </p:nvSpPr>
          <p:spPr>
            <a:xfrm>
              <a:off x="-544918" y="1773573"/>
              <a:ext cx="11019936" cy="1345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OBRTNIČKA ŠKOLA ima popis licenciranih obrtnika dostupan na stranicama ministarstva nadležnog za obrt putem 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aplikacije e-Naukovanje.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Obveza je škole da popise slobodnih mjesta za praktičnu nastavu i vježbe naukovanja istakne na oglasnoj ploči i mrežnoj stranici škole.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960070" y="1016989"/>
              <a:ext cx="840903" cy="84090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DDD4">
                <a:alpha val="89411"/>
              </a:srgbClr>
            </a:solidFill>
            <a:ln w="15875" cap="flat" cmpd="sng">
              <a:solidFill>
                <a:srgbClr val="CDDDD4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8"/>
            <p:cNvSpPr txBox="1"/>
            <p:nvPr/>
          </p:nvSpPr>
          <p:spPr>
            <a:xfrm>
              <a:off x="7149273" y="1016989"/>
              <a:ext cx="462497" cy="632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1"/>
          <p:cNvSpPr txBox="1">
            <a:spLocks noGrp="1"/>
          </p:cNvSpPr>
          <p:nvPr>
            <p:ph type="title"/>
          </p:nvPr>
        </p:nvSpPr>
        <p:spPr>
          <a:xfrm>
            <a:off x="707009" y="1055077"/>
            <a:ext cx="3261676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000" b="1"/>
              <a:t>ODABIR PRVOG STRANOG JEZIKA</a:t>
            </a:r>
            <a:endParaRPr sz="4000"/>
          </a:p>
        </p:txBody>
      </p:sp>
      <p:sp>
        <p:nvSpPr>
          <p:cNvPr id="424" name="Google Shape;424;p21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p21"/>
          <p:cNvGrpSpPr/>
          <p:nvPr/>
        </p:nvGrpSpPr>
        <p:grpSpPr>
          <a:xfrm>
            <a:off x="5335572" y="100963"/>
            <a:ext cx="6447934" cy="6651360"/>
            <a:chOff x="0" y="6695"/>
            <a:chExt cx="6447934" cy="6651360"/>
          </a:xfrm>
        </p:grpSpPr>
        <p:sp>
          <p:nvSpPr>
            <p:cNvPr id="426" name="Google Shape;426;p21"/>
            <p:cNvSpPr/>
            <p:nvPr/>
          </p:nvSpPr>
          <p:spPr>
            <a:xfrm>
              <a:off x="0" y="669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1"/>
            <p:cNvSpPr txBox="1"/>
            <p:nvPr/>
          </p:nvSpPr>
          <p:spPr>
            <a:xfrm>
              <a:off x="77904" y="8459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Moguća promijena prvog stranog jezika u odnosu na OŠ ako ga je učenik učio najmanje 4 godine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0" y="169185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1"/>
            <p:cNvSpPr txBox="1"/>
            <p:nvPr/>
          </p:nvSpPr>
          <p:spPr>
            <a:xfrm>
              <a:off x="77904" y="176975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Odabirom prvog stranog jezika u sustavu on postaje preduvjet za upis</a:t>
              </a:r>
              <a:r>
                <a:rPr lang="en-US" sz="31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0" y="337701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1"/>
            <p:cNvSpPr txBox="1"/>
            <p:nvPr/>
          </p:nvSpPr>
          <p:spPr>
            <a:xfrm>
              <a:off x="77904" y="345491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Učenik može  polagati  provjeru znanja iz tog jezika </a:t>
              </a: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ako ga nije uopće učio ili ga je učio manje od 4. god.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0" y="5062175"/>
              <a:ext cx="6447934" cy="159588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1"/>
            <p:cNvSpPr txBox="1"/>
            <p:nvPr/>
          </p:nvSpPr>
          <p:spPr>
            <a:xfrm>
              <a:off x="77904" y="5140079"/>
              <a:ext cx="6292126" cy="1440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Položena provjera vrijedi za sve prijavljene programe</a:t>
              </a: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gdefdc34c7a_0_0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40" name="Google Shape;440;gdefdc34c7a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gdefdc34c7a_0_0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2" name="Google Shape;442;gdefdc34c7a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gdefdc34c7a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44" name="Google Shape;444;gdefdc34c7a_0_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5" name="Google Shape;445;gdefdc34c7a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5875" cap="flat" cmpd="sng">
            <a:solidFill>
              <a:srgbClr val="7C6C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46" name="Google Shape;446;gdefdc34c7a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6200"/>
            <a:ext cx="12188827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gdefdc34c7a_0_0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8" name="Google Shape;448;gdefdc34c7a_0_0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US" sz="8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23</a:t>
            </a:fld>
            <a:endParaRPr sz="8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9" name="Google Shape;449;gdefdc34c7a_0_0"/>
          <p:cNvSpPr txBox="1">
            <a:spLocks noGrp="1"/>
          </p:cNvSpPr>
          <p:nvPr>
            <p:ph type="body" idx="4294967295"/>
          </p:nvPr>
        </p:nvSpPr>
        <p:spPr>
          <a:xfrm>
            <a:off x="2461090" y="2674939"/>
            <a:ext cx="7046977" cy="213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None/>
            </a:pPr>
            <a:r>
              <a:rPr lang="en-US" sz="4400" b="1"/>
              <a:t>Nije moguća promjena 1. str. jezika za bodovanje pri upisu !!!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20"/>
          <p:cNvPicPr preferRelativeResize="0"/>
          <p:nvPr/>
        </p:nvPicPr>
        <p:blipFill rotWithShape="1">
          <a:blip r:embed="rId3">
            <a:alphaModFix/>
          </a:blip>
          <a:srcRect t="1951"/>
          <a:stretch/>
        </p:blipFill>
        <p:spPr>
          <a:xfrm>
            <a:off x="0" y="0"/>
            <a:ext cx="12397151" cy="712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3"/>
          <p:cNvSpPr txBox="1">
            <a:spLocks noGrp="1"/>
          </p:cNvSpPr>
          <p:nvPr>
            <p:ph type="title"/>
          </p:nvPr>
        </p:nvSpPr>
        <p:spPr>
          <a:xfrm>
            <a:off x="483091" y="1055077"/>
            <a:ext cx="4019628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 DODATNI ELEMENTI VREDNOVANJA:</a:t>
            </a:r>
            <a:endParaRPr sz="3600">
              <a:solidFill>
                <a:srgbClr val="262626"/>
              </a:solidFill>
            </a:endParaRPr>
          </a:p>
        </p:txBody>
      </p:sp>
      <p:sp>
        <p:nvSpPr>
          <p:cNvPr id="464" name="Google Shape;464;p2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3"/>
          <p:cNvGrpSpPr/>
          <p:nvPr/>
        </p:nvGrpSpPr>
        <p:grpSpPr>
          <a:xfrm>
            <a:off x="5166775" y="341349"/>
            <a:ext cx="6733918" cy="6346127"/>
            <a:chOff x="0" y="416456"/>
            <a:chExt cx="5914209" cy="4425472"/>
          </a:xfrm>
        </p:grpSpPr>
        <p:sp>
          <p:nvSpPr>
            <p:cNvPr id="466" name="Google Shape;466;p23"/>
            <p:cNvSpPr/>
            <p:nvPr/>
          </p:nvSpPr>
          <p:spPr>
            <a:xfrm>
              <a:off x="0" y="416456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3"/>
            <p:cNvSpPr txBox="1"/>
            <p:nvPr/>
          </p:nvSpPr>
          <p:spPr>
            <a:xfrm>
              <a:off x="51175" y="467631"/>
              <a:ext cx="5811900" cy="9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SPOSOBNOSTI I DAROVITOSTI UČENIKA – 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dokazuju se i vrednuju 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0" y="153568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 txBox="1"/>
            <p:nvPr/>
          </p:nvSpPr>
          <p:spPr>
            <a:xfrm>
              <a:off x="51175" y="158686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provjere (ispitivanja) vještina i sposobnosti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0" y="266464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51175" y="271582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postignutih rezultata na natjecanjima u znanju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0" y="379360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3"/>
            <p:cNvSpPr txBox="1"/>
            <p:nvPr/>
          </p:nvSpPr>
          <p:spPr>
            <a:xfrm>
              <a:off x="51175" y="384478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postignutih  rezultata na natjecanjima školskih sportskih društava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485385" y="487353"/>
            <a:ext cx="11218182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8078875" y="1195207"/>
            <a:ext cx="3360900" cy="4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KOJI PROGRAMI TRAŽE DODATNE PROVJERE ?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82" name="Google Shape;482;p24"/>
          <p:cNvSpPr/>
          <p:nvPr/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3" name="Google Shape;483;p24"/>
          <p:cNvGrpSpPr/>
          <p:nvPr/>
        </p:nvGrpSpPr>
        <p:grpSpPr>
          <a:xfrm>
            <a:off x="906264" y="1195212"/>
            <a:ext cx="6612339" cy="4408226"/>
            <a:chOff x="1291" y="412786"/>
            <a:chExt cx="6612339" cy="4408226"/>
          </a:xfrm>
        </p:grpSpPr>
        <p:sp>
          <p:nvSpPr>
            <p:cNvPr id="484" name="Google Shape;484;p24"/>
            <p:cNvSpPr/>
            <p:nvPr/>
          </p:nvSpPr>
          <p:spPr>
            <a:xfrm>
              <a:off x="1291" y="412786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 txBox="1"/>
            <p:nvPr/>
          </p:nvSpPr>
          <p:spPr>
            <a:xfrm>
              <a:off x="49708" y="461203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likovne umjetnosti i dizajna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2998885" y="897691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2998885" y="1034346"/>
              <a:ext cx="408862" cy="40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3858489" y="412786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 txBox="1"/>
            <p:nvPr/>
          </p:nvSpPr>
          <p:spPr>
            <a:xfrm>
              <a:off x="3906906" y="461203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glazbene umjetnosti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 rot="5400000">
              <a:off x="4944015" y="2258731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 txBox="1"/>
            <p:nvPr/>
          </p:nvSpPr>
          <p:spPr>
            <a:xfrm>
              <a:off x="5031078" y="2308324"/>
              <a:ext cx="409965" cy="408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3858489" y="3167928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 txBox="1"/>
            <p:nvPr/>
          </p:nvSpPr>
          <p:spPr>
            <a:xfrm>
              <a:off x="3906906" y="3216345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plesne umjetnosti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 rot="10800000">
              <a:off x="3031947" y="3652833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 txBox="1"/>
            <p:nvPr/>
          </p:nvSpPr>
          <p:spPr>
            <a:xfrm>
              <a:off x="3207174" y="3789488"/>
              <a:ext cx="408862" cy="40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291" y="3167928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 txBox="1"/>
            <p:nvPr/>
          </p:nvSpPr>
          <p:spPr>
            <a:xfrm>
              <a:off x="49708" y="3216345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Razredni odjeli za sportaše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70"/>
          <p:cNvSpPr/>
          <p:nvPr/>
        </p:nvSpPr>
        <p:spPr>
          <a:xfrm>
            <a:off x="483091" y="507971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Upis kandidata u programe likovne umjetnosti i dizajna 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70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70"/>
          <p:cNvSpPr txBox="1">
            <a:spLocks noGrp="1"/>
          </p:cNvSpPr>
          <p:nvPr>
            <p:ph type="title"/>
          </p:nvPr>
        </p:nvSpPr>
        <p:spPr>
          <a:xfrm>
            <a:off x="608012" y="723014"/>
            <a:ext cx="3610274" cy="529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6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3600">
              <a:solidFill>
                <a:srgbClr val="262626"/>
              </a:solidFill>
            </a:endParaRPr>
          </a:p>
        </p:txBody>
      </p:sp>
      <p:sp>
        <p:nvSpPr>
          <p:cNvPr id="506" name="Google Shape;506;p70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p70"/>
          <p:cNvGrpSpPr/>
          <p:nvPr/>
        </p:nvGrpSpPr>
        <p:grpSpPr>
          <a:xfrm>
            <a:off x="5147921" y="397910"/>
            <a:ext cx="6733918" cy="5993356"/>
            <a:chOff x="0" y="416456"/>
            <a:chExt cx="5914209" cy="3296513"/>
          </a:xfrm>
        </p:grpSpPr>
        <p:sp>
          <p:nvSpPr>
            <p:cNvPr id="508" name="Google Shape;508;p70"/>
            <p:cNvSpPr/>
            <p:nvPr/>
          </p:nvSpPr>
          <p:spPr>
            <a:xfrm>
              <a:off x="0" y="416456"/>
              <a:ext cx="5914209" cy="1550029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0"/>
            <p:cNvSpPr txBox="1"/>
            <p:nvPr/>
          </p:nvSpPr>
          <p:spPr>
            <a:xfrm>
              <a:off x="51175" y="467632"/>
              <a:ext cx="5809787" cy="762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endParaRPr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60"/>
                </a:spcBef>
                <a:spcAft>
                  <a:spcPts val="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endParaRPr sz="2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960"/>
                </a:spcBef>
                <a:spcAft>
                  <a:spcPts val="600"/>
                </a:spcAft>
                <a:buClr>
                  <a:srgbClr val="83992A"/>
                </a:buClr>
                <a:buSzPts val="207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262626"/>
                  </a:solidFill>
                  <a:latin typeface="Garamond"/>
                  <a:ea typeface="Garamond"/>
                  <a:cs typeface="Garamond"/>
                  <a:sym typeface="Garamond"/>
                </a:rPr>
                <a:t>Provjerava se darovitost kandidata za likovno izražavanje jednom od likovnih tehnika koju određuje srednja škola. </a:t>
              </a:r>
              <a:endParaRPr/>
            </a:p>
          </p:txBody>
        </p:sp>
        <p:sp>
          <p:nvSpPr>
            <p:cNvPr id="510" name="Google Shape;510;p70"/>
            <p:cNvSpPr/>
            <p:nvPr/>
          </p:nvSpPr>
          <p:spPr>
            <a:xfrm>
              <a:off x="0" y="2162940"/>
              <a:ext cx="5914209" cy="1550029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0"/>
            <p:cNvSpPr txBox="1"/>
            <p:nvPr/>
          </p:nvSpPr>
          <p:spPr>
            <a:xfrm>
              <a:off x="51175" y="2466093"/>
              <a:ext cx="5811859" cy="1195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Navedenom provjerom moguće je ostvariti najviše 120 bodova,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Minimalni bodovni prag na navedenoj provjeri je 70 bodova</a:t>
              </a:r>
              <a:endPara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dea701df1_0_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Candara"/>
              <a:buNone/>
            </a:pPr>
            <a:r>
              <a:rPr lang="en-US" sz="3540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Vrednovanje uspjeha radi upisa u programe </a:t>
            </a:r>
            <a:r>
              <a:rPr lang="en-US" sz="354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glazbene i plesne  umjetnosti </a:t>
            </a:r>
            <a:endParaRPr sz="3540" b="1">
              <a:solidFill>
                <a:srgbClr val="7CCCA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959"/>
          </a:p>
        </p:txBody>
      </p:sp>
      <p:sp>
        <p:nvSpPr>
          <p:cNvPr id="518" name="Google Shape;518;g12dea701df1_0_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Iznimno daroviti kandidati koji žele upisati srednju glazbenu ili plesnu školu, a još uvijek nisu završili redovito osnovno obrazovanje, </a:t>
            </a:r>
            <a:r>
              <a:rPr lang="en-US" sz="2600" b="1">
                <a:solidFill>
                  <a:srgbClr val="39976D"/>
                </a:solidFill>
              </a:rPr>
              <a:t>za aktivaciju u sustavu trebaju se javiti izravno srednjoj glazbenoj, odnosno plesnoj školi koju žele upisati.</a:t>
            </a:r>
            <a:r>
              <a:rPr lang="en-US" sz="2600"/>
              <a:t> Nakon aktivacije, za prijavu u sustav koriste se svojim elektroničkim identitetom iz sustava AAI@EduHr.</a:t>
            </a:r>
            <a:endParaRPr sz="2600"/>
          </a:p>
        </p:txBody>
      </p:sp>
      <p:sp>
        <p:nvSpPr>
          <p:cNvPr id="519" name="Google Shape;519;g12dea701df1_0_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2dea701df1_0_12"/>
          <p:cNvSpPr txBox="1">
            <a:spLocks noGrp="1"/>
          </p:cNvSpPr>
          <p:nvPr>
            <p:ph type="title"/>
          </p:nvPr>
        </p:nvSpPr>
        <p:spPr>
          <a:xfrm>
            <a:off x="1295400" y="1055077"/>
            <a:ext cx="9601200" cy="49654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2442"/>
              <a:buFont typeface="Candara"/>
              <a:buNone/>
            </a:pPr>
            <a:r>
              <a:rPr lang="en-US" sz="4366" dirty="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UPIS U RAZREDNE ODJELE ZA </a:t>
            </a:r>
            <a:r>
              <a:rPr lang="en-US" sz="4366" dirty="0" smtClean="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SPORTAŠ</a:t>
            </a:r>
            <a:r>
              <a:rPr lang="en-US" sz="4266" dirty="0" smtClean="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r>
              <a:rPr lang="en-US" sz="3600" dirty="0" smtClean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 dirty="0"/>
          </a:p>
        </p:txBody>
      </p:sp>
      <p:sp>
        <p:nvSpPr>
          <p:cNvPr id="541" name="Google Shape;541;g12dea701df1_0_12"/>
          <p:cNvSpPr txBox="1">
            <a:spLocks noGrp="1"/>
          </p:cNvSpPr>
          <p:nvPr>
            <p:ph type="body" idx="1"/>
          </p:nvPr>
        </p:nvSpPr>
        <p:spPr>
          <a:xfrm>
            <a:off x="814400" y="1644675"/>
            <a:ext cx="10294800" cy="470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Iskazati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svoj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interes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za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upis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razredne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odjele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za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sportaše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kroz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sustav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NISpuSŠ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na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kartici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„Moji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podaci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” od </a:t>
            </a:r>
            <a:r>
              <a:rPr lang="hr-HR" sz="2600" b="1" dirty="0" smtClean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29</a:t>
            </a:r>
            <a:r>
              <a:rPr lang="en-US" sz="2600" b="1" dirty="0" smtClean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r>
              <a:rPr lang="hr-HR" sz="2600" b="1" dirty="0" smtClean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5.</a:t>
            </a:r>
            <a:r>
              <a:rPr lang="en-US" sz="2600" b="1" dirty="0" smtClean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do </a:t>
            </a:r>
            <a:r>
              <a:rPr lang="hr-HR" sz="2600" b="1" dirty="0" smtClean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9</a:t>
            </a:r>
            <a:r>
              <a:rPr lang="en-US" sz="2600" b="1" dirty="0" smtClean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hr-HR" sz="2600" b="1" dirty="0" smtClean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6.</a:t>
            </a:r>
            <a:r>
              <a:rPr lang="en-US" sz="2600" b="1" dirty="0" smtClean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202</a:t>
            </a:r>
            <a:r>
              <a:rPr lang="hr-HR" sz="2600" b="1" dirty="0" smtClean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r>
              <a:rPr lang="en-US" sz="2600" b="1" dirty="0" smtClean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godine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2600" b="1" dirty="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Kandidati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koji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navedenome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roku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ne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iskažu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interes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za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upis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razredne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odjele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za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sportaše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neće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biti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mogućnosti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odabrati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programe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obrazovanja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koji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imaju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razredne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odjele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za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sportaše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2600" b="1" dirty="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endParaRPr sz="2600" b="1" dirty="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708" dirty="0"/>
              <a:t>Na </a:t>
            </a:r>
            <a:r>
              <a:rPr lang="en-US" sz="2708" dirty="0" err="1"/>
              <a:t>navedenoj</a:t>
            </a:r>
            <a:r>
              <a:rPr lang="en-US" sz="2708" dirty="0"/>
              <a:t> </a:t>
            </a:r>
            <a:r>
              <a:rPr lang="en-US" sz="2708" dirty="0" err="1"/>
              <a:t>kartici</a:t>
            </a:r>
            <a:r>
              <a:rPr lang="en-US" sz="2708" dirty="0"/>
              <a:t> u </a:t>
            </a:r>
            <a:r>
              <a:rPr lang="en-US" sz="2708" dirty="0" err="1"/>
              <a:t>polju</a:t>
            </a:r>
            <a:r>
              <a:rPr lang="en-US" sz="2708" dirty="0"/>
              <a:t> </a:t>
            </a:r>
            <a:r>
              <a:rPr lang="en-US" sz="2708" b="1" dirty="0">
                <a:solidFill>
                  <a:schemeClr val="accent2"/>
                </a:solidFill>
              </a:rPr>
              <a:t>„</a:t>
            </a:r>
            <a:r>
              <a:rPr lang="en-US" sz="2708" b="1" dirty="0" err="1">
                <a:solidFill>
                  <a:schemeClr val="accent2"/>
                </a:solidFill>
              </a:rPr>
              <a:t>Sportovi</a:t>
            </a:r>
            <a:r>
              <a:rPr lang="en-US" sz="2708" b="1" dirty="0">
                <a:solidFill>
                  <a:schemeClr val="accent2"/>
                </a:solidFill>
              </a:rPr>
              <a:t>“ </a:t>
            </a:r>
            <a:r>
              <a:rPr lang="en-US" sz="2708" b="1" dirty="0" err="1">
                <a:solidFill>
                  <a:schemeClr val="accent2"/>
                </a:solidFill>
              </a:rPr>
              <a:t>iz</a:t>
            </a:r>
            <a:r>
              <a:rPr lang="en-US" sz="2708" b="1" dirty="0">
                <a:solidFill>
                  <a:schemeClr val="accent2"/>
                </a:solidFill>
              </a:rPr>
              <a:t> </a:t>
            </a:r>
            <a:r>
              <a:rPr lang="en-US" sz="2708" b="1" dirty="0" err="1">
                <a:solidFill>
                  <a:schemeClr val="accent2"/>
                </a:solidFill>
              </a:rPr>
              <a:t>padajućeg</a:t>
            </a:r>
            <a:r>
              <a:rPr lang="en-US" sz="2708" b="1" dirty="0">
                <a:solidFill>
                  <a:schemeClr val="accent2"/>
                </a:solidFill>
              </a:rPr>
              <a:t> </a:t>
            </a:r>
            <a:r>
              <a:rPr lang="en-US" sz="2708" b="1" dirty="0" err="1">
                <a:solidFill>
                  <a:schemeClr val="accent2"/>
                </a:solidFill>
              </a:rPr>
              <a:t>izbornika</a:t>
            </a:r>
            <a:r>
              <a:rPr lang="en-US" sz="2708" b="1" dirty="0">
                <a:solidFill>
                  <a:schemeClr val="accent2"/>
                </a:solidFill>
              </a:rPr>
              <a:t> se </a:t>
            </a:r>
            <a:r>
              <a:rPr lang="en-US" sz="2708" b="1" dirty="0" err="1">
                <a:solidFill>
                  <a:schemeClr val="accent2"/>
                </a:solidFill>
              </a:rPr>
              <a:t>odabire</a:t>
            </a:r>
            <a:r>
              <a:rPr lang="en-US" sz="2708" b="1" dirty="0">
                <a:solidFill>
                  <a:schemeClr val="accent2"/>
                </a:solidFill>
              </a:rPr>
              <a:t> sport,</a:t>
            </a:r>
            <a:r>
              <a:rPr lang="en-US" sz="2708" dirty="0"/>
              <a:t> a </a:t>
            </a:r>
            <a:r>
              <a:rPr lang="en-US" sz="2708" dirty="0" err="1"/>
              <a:t>potom</a:t>
            </a:r>
            <a:r>
              <a:rPr lang="en-US" sz="2708" dirty="0"/>
              <a:t> se </a:t>
            </a:r>
            <a:r>
              <a:rPr lang="en-US" sz="2708" dirty="0" err="1"/>
              <a:t>prikaže</a:t>
            </a:r>
            <a:r>
              <a:rPr lang="en-US" sz="2708" dirty="0"/>
              <a:t> </a:t>
            </a:r>
            <a:r>
              <a:rPr lang="en-US" sz="2708" dirty="0" err="1"/>
              <a:t>polje</a:t>
            </a:r>
            <a:r>
              <a:rPr lang="en-US" sz="2708" dirty="0"/>
              <a:t> u </a:t>
            </a:r>
            <a:r>
              <a:rPr lang="en-US" sz="2708" dirty="0" err="1"/>
              <a:t>koje</a:t>
            </a:r>
            <a:r>
              <a:rPr lang="en-US" sz="2708" dirty="0"/>
              <a:t> se </a:t>
            </a:r>
            <a:r>
              <a:rPr lang="en-US" sz="2708" dirty="0" err="1"/>
              <a:t>unosi</a:t>
            </a:r>
            <a:r>
              <a:rPr lang="en-US" sz="2708" dirty="0"/>
              <a:t> </a:t>
            </a:r>
            <a:r>
              <a:rPr lang="en-US" sz="2708" dirty="0" err="1"/>
              <a:t>ime</a:t>
            </a:r>
            <a:r>
              <a:rPr lang="en-US" sz="2708" dirty="0"/>
              <a:t> </a:t>
            </a:r>
            <a:r>
              <a:rPr lang="en-US" sz="2708" dirty="0" err="1"/>
              <a:t>kluba</a:t>
            </a:r>
            <a:r>
              <a:rPr lang="en-US" sz="2708" dirty="0"/>
              <a:t> </a:t>
            </a:r>
            <a:r>
              <a:rPr lang="en-US" sz="2708" dirty="0" err="1"/>
              <a:t>i</a:t>
            </a:r>
            <a:r>
              <a:rPr lang="en-US" sz="2708" dirty="0"/>
              <a:t> </a:t>
            </a:r>
            <a:r>
              <a:rPr lang="en-US" sz="2708" dirty="0" err="1"/>
              <a:t>polje</a:t>
            </a:r>
            <a:r>
              <a:rPr lang="en-US" sz="2708" dirty="0"/>
              <a:t> s </a:t>
            </a:r>
            <a:r>
              <a:rPr lang="en-US" sz="2708" dirty="0" err="1"/>
              <a:t>padajućim</a:t>
            </a:r>
            <a:r>
              <a:rPr lang="en-US" sz="2708" dirty="0"/>
              <a:t> </a:t>
            </a:r>
            <a:r>
              <a:rPr lang="en-US" sz="2708" dirty="0" err="1"/>
              <a:t>izbornikom</a:t>
            </a:r>
            <a:r>
              <a:rPr lang="en-US" sz="2708" dirty="0"/>
              <a:t> </a:t>
            </a:r>
            <a:r>
              <a:rPr lang="en-US" sz="2708" dirty="0" err="1"/>
              <a:t>za</a:t>
            </a:r>
            <a:r>
              <a:rPr lang="en-US" sz="2708" dirty="0"/>
              <a:t> </a:t>
            </a:r>
            <a:r>
              <a:rPr lang="en-US" sz="2708" dirty="0" err="1"/>
              <a:t>odabir</a:t>
            </a:r>
            <a:r>
              <a:rPr lang="en-US" sz="2708" dirty="0"/>
              <a:t> </a:t>
            </a:r>
            <a:r>
              <a:rPr lang="en-US" sz="2708" dirty="0" err="1"/>
              <a:t>mjesta</a:t>
            </a:r>
            <a:r>
              <a:rPr lang="en-US" sz="2708" dirty="0"/>
              <a:t> u </a:t>
            </a:r>
            <a:r>
              <a:rPr lang="en-US" sz="2708" dirty="0" err="1"/>
              <a:t>kojem</a:t>
            </a:r>
            <a:r>
              <a:rPr lang="en-US" sz="2708" dirty="0"/>
              <a:t> se </a:t>
            </a:r>
            <a:r>
              <a:rPr lang="en-US" sz="2708" dirty="0" err="1"/>
              <a:t>klub</a:t>
            </a:r>
            <a:r>
              <a:rPr lang="en-US" sz="2708" dirty="0"/>
              <a:t> </a:t>
            </a:r>
            <a:r>
              <a:rPr lang="en-US" sz="2708" dirty="0" err="1"/>
              <a:t>nalazi</a:t>
            </a:r>
            <a:r>
              <a:rPr lang="en-US" sz="2708" dirty="0"/>
              <a:t>.</a:t>
            </a:r>
            <a:endParaRPr sz="2708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2708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708" b="1" dirty="0"/>
              <a:t> </a:t>
            </a:r>
            <a:r>
              <a:rPr lang="en-US" sz="2708" b="1" dirty="0" err="1"/>
              <a:t>Moguće</a:t>
            </a:r>
            <a:r>
              <a:rPr lang="en-US" sz="2708" b="1" dirty="0"/>
              <a:t> je </a:t>
            </a:r>
            <a:r>
              <a:rPr lang="en-US" sz="2708" b="1" dirty="0" err="1"/>
              <a:t>unijeti</a:t>
            </a:r>
            <a:r>
              <a:rPr lang="en-US" sz="2708" b="1" dirty="0"/>
              <a:t> </a:t>
            </a:r>
            <a:r>
              <a:rPr lang="en-US" sz="2708" b="1" dirty="0" err="1"/>
              <a:t>više</a:t>
            </a:r>
            <a:r>
              <a:rPr lang="en-US" sz="2708" b="1" dirty="0"/>
              <a:t> od </a:t>
            </a:r>
            <a:r>
              <a:rPr lang="en-US" sz="2708" b="1" dirty="0" err="1"/>
              <a:t>jednog</a:t>
            </a:r>
            <a:r>
              <a:rPr lang="en-US" sz="2708" b="1" dirty="0"/>
              <a:t> </a:t>
            </a:r>
            <a:r>
              <a:rPr lang="en-US" sz="2708" b="1" dirty="0" err="1"/>
              <a:t>sporta</a:t>
            </a:r>
            <a:r>
              <a:rPr lang="en-US" sz="2708" b="1" dirty="0"/>
              <a:t>,</a:t>
            </a:r>
            <a:r>
              <a:rPr lang="en-US" sz="2708" dirty="0"/>
              <a:t> </a:t>
            </a:r>
            <a:r>
              <a:rPr lang="en-US" sz="2708" dirty="0" err="1"/>
              <a:t>klikom</a:t>
            </a:r>
            <a:r>
              <a:rPr lang="en-US" sz="2708" dirty="0"/>
              <a:t> </a:t>
            </a:r>
            <a:r>
              <a:rPr lang="en-US" sz="2708" dirty="0" err="1"/>
              <a:t>na</a:t>
            </a:r>
            <a:r>
              <a:rPr lang="en-US" sz="2708" dirty="0"/>
              <a:t> </a:t>
            </a:r>
            <a:r>
              <a:rPr lang="en-US" sz="2708" dirty="0" err="1"/>
              <a:t>gumb</a:t>
            </a:r>
            <a:r>
              <a:rPr lang="en-US" sz="2708" dirty="0"/>
              <a:t> „</a:t>
            </a:r>
            <a:r>
              <a:rPr lang="en-US" sz="2708" dirty="0" err="1"/>
              <a:t>Dodaj</a:t>
            </a:r>
            <a:r>
              <a:rPr lang="en-US" sz="2708" dirty="0"/>
              <a:t> </a:t>
            </a:r>
            <a:r>
              <a:rPr lang="en-US" sz="2708" dirty="0" err="1"/>
              <a:t>novi</a:t>
            </a:r>
            <a:r>
              <a:rPr lang="en-US" sz="2708" dirty="0"/>
              <a:t> sport". </a:t>
            </a:r>
            <a:r>
              <a:rPr lang="en-US" sz="2708" dirty="0" err="1"/>
              <a:t>Nakon</a:t>
            </a:r>
            <a:r>
              <a:rPr lang="en-US" sz="2708" dirty="0"/>
              <a:t> </a:t>
            </a:r>
            <a:r>
              <a:rPr lang="en-US" sz="2708" dirty="0" err="1"/>
              <a:t>odabira</a:t>
            </a:r>
            <a:r>
              <a:rPr lang="en-US" sz="2708" dirty="0"/>
              <a:t> </a:t>
            </a:r>
            <a:r>
              <a:rPr lang="en-US" sz="2708" dirty="0" err="1"/>
              <a:t>sporta</a:t>
            </a:r>
            <a:r>
              <a:rPr lang="en-US" sz="2708" dirty="0"/>
              <a:t>, </a:t>
            </a:r>
            <a:r>
              <a:rPr lang="en-US" sz="2708" dirty="0" err="1"/>
              <a:t>kluba</a:t>
            </a:r>
            <a:r>
              <a:rPr lang="en-US" sz="2708" dirty="0"/>
              <a:t> </a:t>
            </a:r>
            <a:r>
              <a:rPr lang="en-US" sz="2708" dirty="0" err="1"/>
              <a:t>i</a:t>
            </a:r>
            <a:r>
              <a:rPr lang="en-US" sz="2708" dirty="0"/>
              <a:t> </a:t>
            </a:r>
            <a:r>
              <a:rPr lang="en-US" sz="2708" dirty="0" err="1"/>
              <a:t>mjesta</a:t>
            </a:r>
            <a:r>
              <a:rPr lang="en-US" sz="2708" dirty="0"/>
              <a:t> u </a:t>
            </a:r>
            <a:r>
              <a:rPr lang="en-US" sz="2708" dirty="0" err="1"/>
              <a:t>kojem</a:t>
            </a:r>
            <a:r>
              <a:rPr lang="en-US" sz="2708" dirty="0"/>
              <a:t> se </a:t>
            </a:r>
            <a:r>
              <a:rPr lang="en-US" sz="2708" dirty="0" err="1"/>
              <a:t>klub</a:t>
            </a:r>
            <a:r>
              <a:rPr lang="en-US" sz="2708" dirty="0"/>
              <a:t> </a:t>
            </a:r>
            <a:r>
              <a:rPr lang="en-US" sz="2708" dirty="0" err="1"/>
              <a:t>nalazi</a:t>
            </a:r>
            <a:r>
              <a:rPr lang="en-US" sz="2708" dirty="0"/>
              <a:t> </a:t>
            </a:r>
            <a:r>
              <a:rPr lang="en-US" sz="2708" dirty="0" err="1"/>
              <a:t>potrebno</a:t>
            </a:r>
            <a:r>
              <a:rPr lang="en-US" sz="2708" dirty="0"/>
              <a:t> je </a:t>
            </a:r>
            <a:r>
              <a:rPr lang="en-US" sz="2708" dirty="0" err="1"/>
              <a:t>kliknuti</a:t>
            </a:r>
            <a:r>
              <a:rPr lang="en-US" sz="2708" dirty="0"/>
              <a:t> </a:t>
            </a:r>
            <a:r>
              <a:rPr lang="en-US" sz="2708" dirty="0" err="1"/>
              <a:t>na</a:t>
            </a:r>
            <a:r>
              <a:rPr lang="en-US" sz="2708" dirty="0"/>
              <a:t> </a:t>
            </a:r>
            <a:r>
              <a:rPr lang="en-US" sz="2708" dirty="0" err="1"/>
              <a:t>gumb</a:t>
            </a:r>
            <a:r>
              <a:rPr lang="en-US" sz="2708" dirty="0"/>
              <a:t> "</a:t>
            </a:r>
            <a:r>
              <a:rPr lang="en-US" sz="2708" dirty="0" err="1"/>
              <a:t>Pohrani</a:t>
            </a:r>
            <a:r>
              <a:rPr lang="en-US" sz="2708" dirty="0"/>
              <a:t>“ </a:t>
            </a:r>
            <a:r>
              <a:rPr lang="en-US" sz="2708" dirty="0" err="1"/>
              <a:t>kako</a:t>
            </a:r>
            <a:r>
              <a:rPr lang="en-US" sz="2708" dirty="0"/>
              <a:t> bi </a:t>
            </a:r>
            <a:r>
              <a:rPr lang="en-US" sz="2708" dirty="0" err="1"/>
              <a:t>uneseni</a:t>
            </a:r>
            <a:r>
              <a:rPr lang="en-US" sz="2708" dirty="0"/>
              <a:t> </a:t>
            </a:r>
            <a:r>
              <a:rPr lang="en-US" sz="2708" dirty="0" err="1"/>
              <a:t>podaci</a:t>
            </a:r>
            <a:r>
              <a:rPr lang="en-US" sz="2708" dirty="0"/>
              <a:t> </a:t>
            </a:r>
            <a:r>
              <a:rPr lang="en-US" sz="2708" dirty="0" err="1"/>
              <a:t>ostali</a:t>
            </a:r>
            <a:r>
              <a:rPr lang="en-US" sz="2708" dirty="0"/>
              <a:t> </a:t>
            </a:r>
            <a:r>
              <a:rPr lang="en-US" sz="2708" dirty="0" err="1"/>
              <a:t>spremljeni</a:t>
            </a:r>
            <a:r>
              <a:rPr lang="en-US" sz="2708" dirty="0"/>
              <a:t> u </a:t>
            </a:r>
            <a:r>
              <a:rPr lang="en-US" sz="2708" dirty="0" err="1"/>
              <a:t>sustavu</a:t>
            </a:r>
            <a:r>
              <a:rPr lang="en-US" sz="2708" dirty="0"/>
              <a:t>.</a:t>
            </a:r>
            <a:endParaRPr sz="2708" dirty="0"/>
          </a:p>
        </p:txBody>
      </p:sp>
      <p:sp>
        <p:nvSpPr>
          <p:cNvPr id="542" name="Google Shape;542;g12dea701df1_0_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289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UPIS 2023.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77008" y="1960685"/>
            <a:ext cx="10761784" cy="4800600"/>
          </a:xfrm>
        </p:spPr>
        <p:txBody>
          <a:bodyPr>
            <a:normAutofit fontScale="55000" lnSpcReduction="20000"/>
          </a:bodyPr>
          <a:lstStyle/>
          <a:p>
            <a:r>
              <a:rPr lang="hr-HR" sz="5100" dirty="0" smtClean="0"/>
              <a:t>Upisuje se </a:t>
            </a:r>
            <a:r>
              <a:rPr lang="hr-HR" sz="5100" dirty="0" smtClean="0"/>
              <a:t>48753 </a:t>
            </a:r>
            <a:r>
              <a:rPr lang="hr-HR" sz="5100" dirty="0" smtClean="0"/>
              <a:t>učenika u </a:t>
            </a:r>
            <a:r>
              <a:rPr lang="hr-HR" sz="5100" dirty="0" smtClean="0"/>
              <a:t>2193 </a:t>
            </a:r>
            <a:r>
              <a:rPr lang="hr-HR" sz="5100" dirty="0" smtClean="0"/>
              <a:t>razredna odjela</a:t>
            </a:r>
          </a:p>
          <a:p>
            <a:pPr marL="97155" indent="0">
              <a:buNone/>
            </a:pPr>
            <a:r>
              <a:rPr lang="hr-HR" sz="3300" dirty="0" smtClean="0"/>
              <a:t>	1</a:t>
            </a:r>
            <a:r>
              <a:rPr lang="hr-HR" sz="3300" dirty="0"/>
              <a:t>) </a:t>
            </a:r>
            <a:r>
              <a:rPr lang="hr-HR" sz="3300" b="1" dirty="0"/>
              <a:t>u gimnazijske programe 11.129 učenika </a:t>
            </a:r>
            <a:r>
              <a:rPr lang="hr-HR" sz="3300" dirty="0"/>
              <a:t>u </a:t>
            </a:r>
            <a:r>
              <a:rPr lang="hr-HR" sz="3300" b="1" dirty="0"/>
              <a:t>456 razrednih odjela </a:t>
            </a:r>
            <a:r>
              <a:rPr lang="hr-HR" sz="3300" dirty="0"/>
              <a:t>ili </a:t>
            </a:r>
            <a:r>
              <a:rPr lang="hr-HR" sz="3300" b="1" dirty="0"/>
              <a:t>24,15 </a:t>
            </a:r>
            <a:r>
              <a:rPr lang="hr-HR" sz="3300" dirty="0"/>
              <a:t>%; </a:t>
            </a:r>
          </a:p>
          <a:p>
            <a:pPr marL="97155" indent="0">
              <a:buNone/>
            </a:pPr>
            <a:r>
              <a:rPr lang="hr-HR" sz="3300" dirty="0" smtClean="0"/>
              <a:t>	2</a:t>
            </a:r>
            <a:r>
              <a:rPr lang="hr-HR" sz="3300" dirty="0"/>
              <a:t>) </a:t>
            </a:r>
            <a:r>
              <a:rPr lang="hr-HR" sz="3300" b="1" dirty="0"/>
              <a:t>u programe obrazovanja za stjecanje strukovne kvalifikacije u trajanju od četiri godine 19.090 učenika </a:t>
            </a:r>
            <a:r>
              <a:rPr lang="hr-HR" sz="3300" dirty="0"/>
              <a:t>u </a:t>
            </a:r>
            <a:r>
              <a:rPr lang="hr-HR" sz="3300" b="1" dirty="0"/>
              <a:t>825 razrednih odjela </a:t>
            </a:r>
            <a:r>
              <a:rPr lang="hr-HR" sz="3300" dirty="0"/>
              <a:t>ili </a:t>
            </a:r>
            <a:r>
              <a:rPr lang="hr-HR" sz="3300" b="1" dirty="0"/>
              <a:t>41,43 </a:t>
            </a:r>
            <a:r>
              <a:rPr lang="hr-HR" sz="3300" dirty="0"/>
              <a:t>%; </a:t>
            </a:r>
          </a:p>
          <a:p>
            <a:pPr marL="97155" indent="0">
              <a:buNone/>
            </a:pPr>
            <a:r>
              <a:rPr lang="hr-HR" sz="3300" dirty="0" smtClean="0"/>
              <a:t>	3</a:t>
            </a:r>
            <a:r>
              <a:rPr lang="hr-HR" sz="3300" dirty="0"/>
              <a:t>) </a:t>
            </a:r>
            <a:r>
              <a:rPr lang="hr-HR" sz="3300" b="1" dirty="0"/>
              <a:t>u programe obrazovanja za stjecanje strukovne kvalifikacije u trajanju od tri godine 6.944 učenika </a:t>
            </a:r>
            <a:r>
              <a:rPr lang="hr-HR" sz="3300" dirty="0"/>
              <a:t>u </a:t>
            </a:r>
            <a:r>
              <a:rPr lang="hr-HR" sz="3300" b="1" dirty="0"/>
              <a:t>304 razrednih odjela </a:t>
            </a:r>
            <a:r>
              <a:rPr lang="hr-HR" sz="3300" dirty="0"/>
              <a:t>ili </a:t>
            </a:r>
            <a:r>
              <a:rPr lang="hr-HR" sz="3300" b="1" dirty="0"/>
              <a:t>15,07 </a:t>
            </a:r>
            <a:r>
              <a:rPr lang="hr-HR" sz="3300" dirty="0"/>
              <a:t>%; </a:t>
            </a:r>
          </a:p>
          <a:p>
            <a:pPr marL="97155" indent="0">
              <a:buNone/>
            </a:pPr>
            <a:r>
              <a:rPr lang="hr-HR" sz="3300" dirty="0" smtClean="0"/>
              <a:t>	4</a:t>
            </a:r>
            <a:r>
              <a:rPr lang="hr-HR" sz="3300" dirty="0"/>
              <a:t>) </a:t>
            </a:r>
            <a:r>
              <a:rPr lang="hr-HR" sz="3300" b="1" dirty="0"/>
              <a:t>u programe obrazovanja za vezane obrte u trajanju od tri godine 5.206 učenika </a:t>
            </a:r>
            <a:r>
              <a:rPr lang="hr-HR" sz="3300" dirty="0"/>
              <a:t>u </a:t>
            </a:r>
            <a:r>
              <a:rPr lang="hr-HR" sz="3300" b="1" dirty="0"/>
              <a:t>222 </a:t>
            </a:r>
            <a:r>
              <a:rPr lang="hr-HR" sz="3300" b="1" dirty="0" err="1" smtClean="0"/>
              <a:t>r.o</a:t>
            </a:r>
            <a:r>
              <a:rPr lang="hr-HR" sz="3300" b="1" dirty="0" smtClean="0"/>
              <a:t>. </a:t>
            </a:r>
            <a:r>
              <a:rPr lang="hr-HR" sz="3300" dirty="0"/>
              <a:t>ili </a:t>
            </a:r>
            <a:r>
              <a:rPr lang="hr-HR" sz="3300" b="1" dirty="0"/>
              <a:t>11,3 </a:t>
            </a:r>
            <a:r>
              <a:rPr lang="hr-HR" sz="3300" dirty="0"/>
              <a:t>%; </a:t>
            </a:r>
          </a:p>
          <a:p>
            <a:pPr marL="97155" indent="0">
              <a:buNone/>
            </a:pPr>
            <a:r>
              <a:rPr lang="hr-HR" sz="3300" dirty="0" smtClean="0"/>
              <a:t>	5</a:t>
            </a:r>
            <a:r>
              <a:rPr lang="hr-HR" sz="3300" dirty="0"/>
              <a:t>) </a:t>
            </a:r>
            <a:r>
              <a:rPr lang="hr-HR" sz="3300" b="1" dirty="0"/>
              <a:t>u programe obrazovanja za stjecanje strukovne kvalifikacije medicinska sestra opće njege/medicinski tehničar opće njege u trajanju od pet godina 1.256 učenika </a:t>
            </a:r>
            <a:r>
              <a:rPr lang="hr-HR" sz="3300" dirty="0"/>
              <a:t>u </a:t>
            </a:r>
            <a:r>
              <a:rPr lang="hr-HR" sz="3300" b="1" dirty="0"/>
              <a:t>50 razrednih odjela </a:t>
            </a:r>
            <a:r>
              <a:rPr lang="hr-HR" sz="3300" dirty="0"/>
              <a:t>ili </a:t>
            </a:r>
            <a:r>
              <a:rPr lang="hr-HR" sz="3300" b="1" dirty="0"/>
              <a:t>2,73 </a:t>
            </a:r>
            <a:r>
              <a:rPr lang="hr-HR" sz="3300" dirty="0"/>
              <a:t>%; </a:t>
            </a:r>
          </a:p>
          <a:p>
            <a:pPr marL="97155" indent="0">
              <a:buNone/>
            </a:pPr>
            <a:r>
              <a:rPr lang="hr-HR" sz="3300" dirty="0" smtClean="0"/>
              <a:t>	6</a:t>
            </a:r>
            <a:r>
              <a:rPr lang="hr-HR" sz="3300" dirty="0"/>
              <a:t>) </a:t>
            </a:r>
            <a:r>
              <a:rPr lang="hr-HR" sz="3300" b="1" dirty="0"/>
              <a:t>u programe obrazovanja za stjecanje niže stručne spreme 131 učenik </a:t>
            </a:r>
            <a:r>
              <a:rPr lang="hr-HR" sz="3300" dirty="0"/>
              <a:t>u </a:t>
            </a:r>
            <a:r>
              <a:rPr lang="hr-HR" sz="3300" b="1" dirty="0"/>
              <a:t>8 razrednih odjela </a:t>
            </a:r>
            <a:r>
              <a:rPr lang="hr-HR" sz="3300" dirty="0"/>
              <a:t>ili </a:t>
            </a:r>
            <a:r>
              <a:rPr lang="hr-HR" sz="3300" b="1" dirty="0" smtClean="0"/>
              <a:t>0,28</a:t>
            </a:r>
            <a:r>
              <a:rPr lang="hr-HR" sz="3300" dirty="0" smtClean="0"/>
              <a:t>% </a:t>
            </a:r>
            <a:endParaRPr lang="hr-HR" sz="3300" dirty="0"/>
          </a:p>
          <a:p>
            <a:pPr marL="97155" indent="0">
              <a:buNone/>
            </a:pPr>
            <a:r>
              <a:rPr lang="hr-HR" sz="3300" dirty="0" smtClean="0"/>
              <a:t>	7</a:t>
            </a:r>
            <a:r>
              <a:rPr lang="hr-HR" sz="3300" dirty="0"/>
              <a:t>) </a:t>
            </a:r>
            <a:r>
              <a:rPr lang="hr-HR" sz="3300" b="1" dirty="0"/>
              <a:t>u prilagođene i posebne programe za učenike s teškoćama u razvoju 907 učenika </a:t>
            </a:r>
            <a:r>
              <a:rPr lang="hr-HR" sz="3300" dirty="0"/>
              <a:t>u </a:t>
            </a:r>
            <a:r>
              <a:rPr lang="hr-HR" sz="3300" b="1" dirty="0"/>
              <a:t>107 razrednih odjela </a:t>
            </a:r>
            <a:r>
              <a:rPr lang="hr-HR" sz="3300" dirty="0"/>
              <a:t>ili </a:t>
            </a:r>
            <a:r>
              <a:rPr lang="hr-HR" sz="3300" b="1" dirty="0"/>
              <a:t>1,97 </a:t>
            </a:r>
            <a:r>
              <a:rPr lang="hr-HR" sz="3300" dirty="0"/>
              <a:t>%; </a:t>
            </a:r>
          </a:p>
          <a:p>
            <a:pPr marL="97155" indent="0">
              <a:buNone/>
            </a:pPr>
            <a:r>
              <a:rPr lang="hr-HR" sz="3300" dirty="0" smtClean="0"/>
              <a:t>	8</a:t>
            </a:r>
            <a:r>
              <a:rPr lang="hr-HR" sz="3300" dirty="0"/>
              <a:t>) </a:t>
            </a:r>
            <a:r>
              <a:rPr lang="hr-HR" sz="3300" b="1" dirty="0"/>
              <a:t>u programe obrazovanja glazbenih i plesnih škola 1.420 učenika </a:t>
            </a:r>
            <a:r>
              <a:rPr lang="hr-HR" sz="3300" dirty="0"/>
              <a:t>u </a:t>
            </a:r>
            <a:r>
              <a:rPr lang="hr-HR" sz="3300" b="1" dirty="0"/>
              <a:t>90 razrednih odjela </a:t>
            </a:r>
            <a:r>
              <a:rPr lang="hr-HR" sz="3300" dirty="0"/>
              <a:t>ili </a:t>
            </a:r>
            <a:r>
              <a:rPr lang="hr-HR" sz="3300" b="1" dirty="0"/>
              <a:t>3,8 </a:t>
            </a:r>
            <a:r>
              <a:rPr lang="hr-HR" sz="3300" dirty="0"/>
              <a:t>%.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4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title"/>
          </p:nvPr>
        </p:nvSpPr>
        <p:spPr>
          <a:xfrm>
            <a:off x="449950" y="1024050"/>
            <a:ext cx="112827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ndara"/>
              <a:buNone/>
            </a:pPr>
            <a:r>
              <a:rPr lang="en-US" sz="37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UPIS U RAZREDNE ODJELE ZA SPORTAŠ</a:t>
            </a:r>
            <a:r>
              <a:rPr lang="en-US" sz="3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endParaRPr sz="3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ndara"/>
              <a:buNone/>
            </a:pPr>
            <a:r>
              <a:rPr lang="en-US" sz="3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2600" b="1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49" name="Google Shape;549;p29"/>
          <p:cNvGrpSpPr/>
          <p:nvPr/>
        </p:nvGrpSpPr>
        <p:grpSpPr>
          <a:xfrm>
            <a:off x="579930" y="2535817"/>
            <a:ext cx="11153053" cy="3798996"/>
            <a:chOff x="5961" y="1213191"/>
            <a:chExt cx="11186205" cy="2970303"/>
          </a:xfrm>
        </p:grpSpPr>
        <p:sp>
          <p:nvSpPr>
            <p:cNvPr id="550" name="Google Shape;550;p29"/>
            <p:cNvSpPr/>
            <p:nvPr/>
          </p:nvSpPr>
          <p:spPr>
            <a:xfrm>
              <a:off x="5961" y="1241463"/>
              <a:ext cx="3311542" cy="2357817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5962" y="1336601"/>
              <a:ext cx="3031123" cy="199191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3495111" y="1213191"/>
              <a:ext cx="4138800" cy="2970300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4047461" y="1533140"/>
              <a:ext cx="3642685" cy="192476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9"/>
            <p:cNvSpPr txBox="1"/>
            <p:nvPr/>
          </p:nvSpPr>
          <p:spPr>
            <a:xfrm>
              <a:off x="4224410" y="1589514"/>
              <a:ext cx="3288786" cy="2593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8026938" y="1241463"/>
              <a:ext cx="3031125" cy="1924764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8161041" y="1433187"/>
              <a:ext cx="3031125" cy="192476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9"/>
            <p:cNvSpPr txBox="1"/>
            <p:nvPr/>
          </p:nvSpPr>
          <p:spPr>
            <a:xfrm>
              <a:off x="8217415" y="1433187"/>
              <a:ext cx="2918377" cy="1812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Nacionalni sportski savezi provode rangiranje kandidata  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8" name="Google Shape;558;p29"/>
          <p:cNvSpPr txBox="1"/>
          <p:nvPr/>
        </p:nvSpPr>
        <p:spPr>
          <a:xfrm>
            <a:off x="8088312" y="554990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9"/>
          <p:cNvSpPr txBox="1"/>
          <p:nvPr/>
        </p:nvSpPr>
        <p:spPr>
          <a:xfrm>
            <a:off x="774752" y="2817190"/>
            <a:ext cx="2916338" cy="234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PRAVO UPISA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imaju kandidati koji su uvršteni na rang-listu određenog 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nacionalnog sportskoga saveza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9"/>
          <p:cNvSpPr txBox="1"/>
          <p:nvPr/>
        </p:nvSpPr>
        <p:spPr>
          <a:xfrm>
            <a:off x="4328899" y="3027425"/>
            <a:ext cx="4191900" cy="23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200" tIns="76200" rIns="76200" bIns="762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maksimalan broj bodova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koje kandidat za upis u ove programe može ostvariti na temelju kriterija sportske uspješnosti i uspjeha u prethodnom obrazovanju je </a:t>
            </a:r>
            <a:r>
              <a:rPr lang="en-US" sz="19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160</a:t>
            </a:r>
            <a:endParaRPr sz="13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78878"/>
              </p:ext>
            </p:extLst>
          </p:nvPr>
        </p:nvGraphicFramePr>
        <p:xfrm>
          <a:off x="602512" y="621496"/>
          <a:ext cx="10941788" cy="5761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9937">
                  <a:extLst>
                    <a:ext uri="{9D8B030D-6E8A-4147-A177-3AD203B41FA5}">
                      <a16:colId xmlns:a16="http://schemas.microsoft.com/office/drawing/2014/main" val="1035642979"/>
                    </a:ext>
                  </a:extLst>
                </a:gridCol>
                <a:gridCol w="3541851">
                  <a:extLst>
                    <a:ext uri="{9D8B030D-6E8A-4147-A177-3AD203B41FA5}">
                      <a16:colId xmlns:a16="http://schemas.microsoft.com/office/drawing/2014/main" val="406031362"/>
                    </a:ext>
                  </a:extLst>
                </a:gridCol>
              </a:tblGrid>
              <a:tr h="265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Opis postupka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Datum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/>
                </a:tc>
                <a:extLst>
                  <a:ext uri="{0D108BD9-81ED-4DB2-BD59-A6C34878D82A}">
                    <a16:rowId xmlns:a16="http://schemas.microsoft.com/office/drawing/2014/main" val="1655880929"/>
                  </a:ext>
                </a:extLst>
              </a:tr>
              <a:tr h="62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Kandidati koji se upisuju u razredne odjele za sportaše iskazuju interes za upis u razredne odjele za sportaše u NISpuSŠ-u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29. 5. do 9. 6. 2023.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67770446"/>
                  </a:ext>
                </a:extLst>
              </a:tr>
              <a:tr h="831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Ministarstvo turizma i sporta šalje </a:t>
                      </a:r>
                      <a:r>
                        <a:rPr lang="hr-HR" sz="1600" dirty="0" err="1">
                          <a:effectLst/>
                        </a:rPr>
                        <a:t>nerangirane</a:t>
                      </a:r>
                      <a:r>
                        <a:rPr lang="hr-HR" sz="1600" dirty="0">
                          <a:effectLst/>
                        </a:rPr>
                        <a:t> liste kandidata prema sportovima nacionalnim sportskim savezima u svrhu izrade rang-lista prema sportovima 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12. 6. 2023.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2148932095"/>
                  </a:ext>
                </a:extLst>
              </a:tr>
              <a:tr h="620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Nacionalni sportski savezi izrađuju preliminarne rang-liste prijavljenih kandidata prema kriterijima sportske uspješnosti  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12. 6. do 16. 6. 2023.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3903712641"/>
                  </a:ext>
                </a:extLst>
              </a:tr>
              <a:tr h="1043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Nacionalni sportski savezi službeno objavljuju preliminarne rang-liste na naslovnicama svojih mrežnih stranica kako bi kandidati mogli upozoriti na moguće pogreške prije objavljivanja konačne rang-liste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19. 6. 2023.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3669069033"/>
                  </a:ext>
                </a:extLst>
              </a:tr>
              <a:tr h="929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Prigovor kandidata na pogreške (pogrešno upisani podaci, neupisani podaci i dr.)</a:t>
                      </a:r>
                      <a:r>
                        <a:rPr lang="hr-HR" sz="24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Nacionalni sportski savezi ispravljaju rang-liste </a:t>
                      </a:r>
                      <a:endParaRPr lang="hr-HR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19. 6. do 23. 6. 2023.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3573165860"/>
                  </a:ext>
                </a:extLst>
              </a:tr>
              <a:tr h="8315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Nacionalni sportski savezi službeno objavljuju konačne rang-liste na naslovnici svojih mrežnih stranica te ih dostavljaju Ministarstvu turizma i sporta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26. 6. 2023.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2940583772"/>
                  </a:ext>
                </a:extLst>
              </a:tr>
              <a:tr h="6200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Unos zaprimljenih rang-lista u NISpuSŠ te dodjeljivanje bodova kandidatima na temelju algoritma 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27. 6. 2023. 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49" marR="54849" marT="0" marB="0" anchor="ctr"/>
                </a:tc>
                <a:extLst>
                  <a:ext uri="{0D108BD9-81ED-4DB2-BD59-A6C34878D82A}">
                    <a16:rowId xmlns:a16="http://schemas.microsoft.com/office/drawing/2014/main" val="428610404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2"/>
          <p:cNvSpPr txBox="1">
            <a:spLocks noGrp="1"/>
          </p:cNvSpPr>
          <p:nvPr>
            <p:ph type="title"/>
          </p:nvPr>
        </p:nvSpPr>
        <p:spPr>
          <a:xfrm>
            <a:off x="527901" y="630200"/>
            <a:ext cx="11118287" cy="249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</a:pPr>
            <a:r>
              <a:rPr lang="en-US" sz="3600" b="1">
                <a:solidFill>
                  <a:schemeClr val="accent4"/>
                </a:solidFill>
              </a:rPr>
              <a:t>Vrednovanje rezultata kandidata postignutih na </a:t>
            </a:r>
            <a:br>
              <a:rPr lang="en-US" sz="3600" b="1">
                <a:solidFill>
                  <a:schemeClr val="accent4"/>
                </a:solidFill>
              </a:rPr>
            </a:br>
            <a:r>
              <a:rPr lang="en-US" sz="3600" b="1">
                <a:solidFill>
                  <a:schemeClr val="accent3"/>
                </a:solidFill>
              </a:rPr>
              <a:t>sportskim natjecanjima</a:t>
            </a:r>
            <a:r>
              <a:rPr lang="en-US" sz="2400" b="1">
                <a:solidFill>
                  <a:schemeClr val="accent3"/>
                </a:solidFill>
              </a:rPr>
              <a:t/>
            </a:r>
            <a:br>
              <a:rPr lang="en-US" sz="2400" b="1">
                <a:solidFill>
                  <a:schemeClr val="accent3"/>
                </a:solidFill>
              </a:rPr>
            </a:br>
            <a:r>
              <a:rPr lang="en-US" sz="2400" b="1">
                <a:solidFill>
                  <a:schemeClr val="accent3"/>
                </a:solidFill>
              </a:rPr>
              <a:t/>
            </a:r>
            <a:br>
              <a:rPr lang="en-US" sz="2400" b="1">
                <a:solidFill>
                  <a:schemeClr val="accent3"/>
                </a:solidFill>
              </a:rPr>
            </a:br>
            <a:r>
              <a:rPr lang="en-US" sz="2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posljednja četiri razreda osnovnog obrazovanja na natjecanjima školskih sportskih društava </a:t>
            </a:r>
            <a:endParaRPr sz="2400" b="1">
              <a:solidFill>
                <a:schemeClr val="accent3"/>
              </a:solidFill>
            </a:endParaRPr>
          </a:p>
        </p:txBody>
      </p:sp>
      <p:sp>
        <p:nvSpPr>
          <p:cNvPr id="572" name="Google Shape;572;p7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sp>
        <p:nvSpPr>
          <p:cNvPr id="573" name="Google Shape;573;p7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32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Google Shape;57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876" y="3129699"/>
            <a:ext cx="10846177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9"/>
          <p:cNvSpPr txBox="1">
            <a:spLocks noGrp="1"/>
          </p:cNvSpPr>
          <p:nvPr>
            <p:ph type="title"/>
          </p:nvPr>
        </p:nvSpPr>
        <p:spPr>
          <a:xfrm>
            <a:off x="1295402" y="716438"/>
            <a:ext cx="9601196" cy="105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5454"/>
              <a:buNone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NATJECANJA IZ ZNANJA </a:t>
            </a:r>
            <a:r>
              <a:rPr lang="en-US"/>
              <a:t>- vrednovanje</a:t>
            </a:r>
            <a:endParaRPr/>
          </a:p>
        </p:txBody>
      </p:sp>
      <p:sp>
        <p:nvSpPr>
          <p:cNvPr id="580" name="Google Shape;580;p79"/>
          <p:cNvSpPr txBox="1">
            <a:spLocks noGrp="1"/>
          </p:cNvSpPr>
          <p:nvPr>
            <p:ph type="body" idx="1"/>
          </p:nvPr>
        </p:nvSpPr>
        <p:spPr>
          <a:xfrm>
            <a:off x="791852" y="2036189"/>
            <a:ext cx="10737129" cy="430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>
                <a:solidFill>
                  <a:schemeClr val="accent4"/>
                </a:solidFill>
              </a:rPr>
              <a:t>Pravo na izravan upis ili dodatne bodove ostvaruju kandidati na osnovi rezultata koje su postigli na: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natjecanjima u znanju iz nastavnih predmeta: Hrvatskoga jezika, Matematike, prvoga stranog jezika</a:t>
            </a:r>
            <a:endParaRPr/>
          </a:p>
          <a:p>
            <a:pPr marL="9715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280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natjecanjima u znanju iz dvaju nastavnih predmeta posebno značajnih za upis u skladu s Popisom predmeta posebno važnih za upis;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280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/>
              <a:t>natjecanju iz znanja koji samostalno određuje srednja škola</a:t>
            </a:r>
            <a:endParaRPr/>
          </a:p>
        </p:txBody>
      </p:sp>
      <p:sp>
        <p:nvSpPr>
          <p:cNvPr id="581" name="Google Shape;581;p7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33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0"/>
          <p:cNvSpPr txBox="1">
            <a:spLocks noGrp="1"/>
          </p:cNvSpPr>
          <p:nvPr>
            <p:ph type="title"/>
          </p:nvPr>
        </p:nvSpPr>
        <p:spPr>
          <a:xfrm>
            <a:off x="829559" y="782425"/>
            <a:ext cx="3044857" cy="470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en-US" sz="2800" b="1">
                <a:solidFill>
                  <a:schemeClr val="accent4"/>
                </a:solidFill>
              </a:rPr>
              <a:t>Vrednuju se rezultati kandidata postignutih na</a:t>
            </a:r>
            <a:br>
              <a:rPr lang="en-US" sz="2800" b="1">
                <a:solidFill>
                  <a:schemeClr val="accent4"/>
                </a:solidFill>
              </a:rPr>
            </a:br>
            <a:r>
              <a:rPr lang="en-US" sz="3600" b="1">
                <a:solidFill>
                  <a:schemeClr val="accent3"/>
                </a:solidFill>
              </a:rPr>
              <a:t> državnim </a:t>
            </a:r>
            <a:r>
              <a:rPr lang="en-US" sz="2800" b="1">
                <a:solidFill>
                  <a:schemeClr val="accent4"/>
                </a:solidFill>
              </a:rPr>
              <a:t>natjecanjima iz znanja iz Kataloga natjecanja i smotri učenika i učenica osnovnih i srednjih škola </a:t>
            </a:r>
            <a:endParaRPr/>
          </a:p>
        </p:txBody>
      </p:sp>
      <p:sp>
        <p:nvSpPr>
          <p:cNvPr id="587" name="Google Shape;587;p80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  <p:sp>
        <p:nvSpPr>
          <p:cNvPr id="588" name="Google Shape;588;p8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34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9196" y="490194"/>
            <a:ext cx="8060212" cy="58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8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8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8"/>
          <p:cNvSpPr txBox="1"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  <a:prstGeom prst="rect">
            <a:avLst/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aramond"/>
              <a:buNone/>
            </a:pPr>
            <a:r>
              <a:rPr lang="en-US" sz="3100">
                <a:solidFill>
                  <a:srgbClr val="FFFFFF"/>
                </a:solidFill>
              </a:rPr>
              <a:t>ZBRAJAJU LI SE BODOVI S VIŠE NATJECANJA</a:t>
            </a:r>
            <a:br>
              <a:rPr lang="en-US" sz="3100">
                <a:solidFill>
                  <a:srgbClr val="FFFFFF"/>
                </a:solidFill>
              </a:rPr>
            </a:br>
            <a:endParaRPr sz="3100">
              <a:solidFill>
                <a:srgbClr val="FFFFFF"/>
              </a:solidFill>
            </a:endParaRPr>
          </a:p>
        </p:txBody>
      </p:sp>
      <p:sp>
        <p:nvSpPr>
          <p:cNvPr id="598" name="Google Shape;598;p28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8"/>
          <p:cNvSpPr txBox="1"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  <a:p>
            <a:pPr marL="0" lvl="0" indent="-1524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4000">
                <a:latin typeface="Candara"/>
                <a:ea typeface="Candara"/>
                <a:cs typeface="Candara"/>
                <a:sym typeface="Candara"/>
              </a:rPr>
              <a:t>Kandidatu koji je sudjelovao na više natjecanja ili na natjecanjima iz više područja, vrsta ili razina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40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4000"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400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vrednuje se samo jedan (najpovoljniji) rezultat. </a:t>
            </a:r>
            <a:endParaRPr sz="4000" b="1">
              <a:solidFill>
                <a:srgbClr val="7CCC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31"/>
          <p:cNvGrpSpPr/>
          <p:nvPr/>
        </p:nvGrpSpPr>
        <p:grpSpPr>
          <a:xfrm>
            <a:off x="0" y="9037"/>
            <a:ext cx="12229962" cy="6856214"/>
            <a:chOff x="-15736" y="0"/>
            <a:chExt cx="12229962" cy="6856214"/>
          </a:xfrm>
        </p:grpSpPr>
        <p:pic>
          <p:nvPicPr>
            <p:cNvPr id="605" name="Google Shape;605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6" name="Google Shape;606;p3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7" name="Google Shape;607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9" name="Google Shape;609;p31"/>
          <p:cNvSpPr txBox="1">
            <a:spLocks noGrp="1"/>
          </p:cNvSpPr>
          <p:nvPr>
            <p:ph type="title"/>
          </p:nvPr>
        </p:nvSpPr>
        <p:spPr>
          <a:xfrm>
            <a:off x="1295402" y="479503"/>
            <a:ext cx="9601196" cy="10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POSEBNI ELEMENTI VREDNOVANJA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610" name="Google Shape;610;p31"/>
          <p:cNvGrpSpPr/>
          <p:nvPr/>
        </p:nvGrpSpPr>
        <p:grpSpPr>
          <a:xfrm>
            <a:off x="868542" y="1603163"/>
            <a:ext cx="10972800" cy="4993682"/>
            <a:chOff x="32211" y="59"/>
            <a:chExt cx="10972800" cy="4993682"/>
          </a:xfrm>
        </p:grpSpPr>
        <p:sp>
          <p:nvSpPr>
            <p:cNvPr id="611" name="Google Shape;611;p31"/>
            <p:cNvSpPr/>
            <p:nvPr/>
          </p:nvSpPr>
          <p:spPr>
            <a:xfrm>
              <a:off x="297834" y="59"/>
              <a:ext cx="10272620" cy="1932858"/>
            </a:xfrm>
            <a:prstGeom prst="roundRect">
              <a:avLst>
                <a:gd name="adj" fmla="val 16667"/>
              </a:avLst>
            </a:prstGeom>
            <a:solidFill>
              <a:srgbClr val="D777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 txBox="1"/>
            <p:nvPr/>
          </p:nvSpPr>
          <p:spPr>
            <a:xfrm>
              <a:off x="411305" y="132672"/>
              <a:ext cx="10045678" cy="142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72375" rIns="1447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kandidat koji živi u otežanim uvjetima obrazovanja </a:t>
              </a: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uzrokovanim nepovoljnim ekonomskim, socijalnim te odgojnim čimbenicima.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11305" y="2201323"/>
              <a:ext cx="10307475" cy="1665036"/>
            </a:xfrm>
            <a:prstGeom prst="roundRect">
              <a:avLst>
                <a:gd name="adj" fmla="val 16667"/>
              </a:avLst>
            </a:prstGeom>
            <a:solidFill>
              <a:srgbClr val="DCB13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 txBox="1"/>
            <p:nvPr/>
          </p:nvSpPr>
          <p:spPr>
            <a:xfrm>
              <a:off x="32211" y="3543236"/>
              <a:ext cx="10972800" cy="1450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72375" rIns="1447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5" name="Google Shape;61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6381" y="4231115"/>
            <a:ext cx="4499238" cy="85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2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2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2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Koji su to otežani uvjeti ?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624" name="Google Shape;624;p32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5" name="Google Shape;625;p32"/>
          <p:cNvGrpSpPr/>
          <p:nvPr/>
        </p:nvGrpSpPr>
        <p:grpSpPr>
          <a:xfrm>
            <a:off x="4796375" y="207390"/>
            <a:ext cx="7246055" cy="5721805"/>
            <a:chOff x="884" y="638872"/>
            <a:chExt cx="7246055" cy="4485653"/>
          </a:xfrm>
        </p:grpSpPr>
        <p:sp>
          <p:nvSpPr>
            <p:cNvPr id="626" name="Google Shape;626;p32"/>
            <p:cNvSpPr/>
            <p:nvPr/>
          </p:nvSpPr>
          <p:spPr>
            <a:xfrm>
              <a:off x="884" y="638872"/>
              <a:ext cx="3450502" cy="2254016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 txBox="1"/>
            <p:nvPr/>
          </p:nvSpPr>
          <p:spPr>
            <a:xfrm>
              <a:off x="884" y="638872"/>
              <a:ext cx="3450502" cy="213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život uz jednoga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i/ili oba roditelja/skrbnika s dugotrajnom teškom bolesti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liječnika) 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796437" y="638872"/>
              <a:ext cx="3450502" cy="2070301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2"/>
            <p:cNvSpPr txBox="1"/>
            <p:nvPr/>
          </p:nvSpPr>
          <p:spPr>
            <a:xfrm>
              <a:off x="3796437" y="638872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život uz oba roditelja/skrbnika dugotrajno nezaposlenog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HZZZ) </a:t>
              </a: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884" y="3054224"/>
              <a:ext cx="3450502" cy="2070301"/>
            </a:xfrm>
            <a:prstGeom prst="rect">
              <a:avLst/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 txBox="1"/>
            <p:nvPr/>
          </p:nvSpPr>
          <p:spPr>
            <a:xfrm>
              <a:off x="884" y="3054224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život uz samohranoga roditelja/skrbnika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CZSS) 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796437" y="3054224"/>
              <a:ext cx="3450502" cy="2070301"/>
            </a:xfrm>
            <a:prstGeom prst="rect">
              <a:avLst/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 txBox="1"/>
            <p:nvPr/>
          </p:nvSpPr>
          <p:spPr>
            <a:xfrm>
              <a:off x="3796437" y="3054224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život bez jednog roditelja /skrbnika – koji je preminuo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(smrtovnica)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4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39" name="Google Shape;639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p3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1" name="Google Shape;641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3" name="Google Shape;643;p34"/>
          <p:cNvSpPr txBox="1">
            <a:spLocks noGrp="1"/>
          </p:cNvSpPr>
          <p:nvPr>
            <p:ph type="title"/>
          </p:nvPr>
        </p:nvSpPr>
        <p:spPr>
          <a:xfrm>
            <a:off x="1311138" y="387401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ZDRAVSTVENE TEŠKOĆE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644" name="Google Shape;644;p34"/>
          <p:cNvGrpSpPr/>
          <p:nvPr/>
        </p:nvGrpSpPr>
        <p:grpSpPr>
          <a:xfrm>
            <a:off x="942250" y="1691268"/>
            <a:ext cx="10494735" cy="4647563"/>
            <a:chOff x="0" y="-293648"/>
            <a:chExt cx="10494735" cy="4647563"/>
          </a:xfrm>
        </p:grpSpPr>
        <p:sp>
          <p:nvSpPr>
            <p:cNvPr id="645" name="Google Shape;645;p34"/>
            <p:cNvSpPr/>
            <p:nvPr/>
          </p:nvSpPr>
          <p:spPr>
            <a:xfrm>
              <a:off x="0" y="-293648"/>
              <a:ext cx="10494735" cy="1712123"/>
            </a:xfrm>
            <a:prstGeom prst="roundRect">
              <a:avLst>
                <a:gd name="adj" fmla="val 16667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4"/>
            <p:cNvSpPr txBox="1"/>
            <p:nvPr/>
          </p:nvSpPr>
          <p:spPr>
            <a:xfrm>
              <a:off x="67852" y="93753"/>
              <a:ext cx="10359031" cy="1256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Ako je učenik OŠ završio po redovnom programu uz zdravstvene teškoće i / ili dugotrajno liječenje koje su mu u značajnoj mjeri utjecale na uspjeh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0" y="1496235"/>
              <a:ext cx="10494735" cy="1389960"/>
            </a:xfrm>
            <a:prstGeom prst="roundRect">
              <a:avLst>
                <a:gd name="adj" fmla="val 16667"/>
              </a:avLst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4"/>
            <p:cNvSpPr txBox="1"/>
            <p:nvPr/>
          </p:nvSpPr>
          <p:spPr>
            <a:xfrm>
              <a:off x="67852" y="1564087"/>
              <a:ext cx="10359031" cy="1254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POTREBNO JE IMATI mišljenje HZZZ na temelju stručnog mišljenja nadležnoga </a:t>
              </a: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školskog liječnika 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na temelju prethodno dostavljene specijalističke </a:t>
              </a: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medicinske dokumenta</a:t>
              </a: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cije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 zdravstvenim teškoćama 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0" y="2963955"/>
              <a:ext cx="10494735" cy="1389960"/>
            </a:xfrm>
            <a:prstGeom prst="roundRect">
              <a:avLst>
                <a:gd name="adj" fmla="val 16667"/>
              </a:avLst>
            </a:prstGeom>
            <a:solidFill>
              <a:srgbClr val="42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4"/>
            <p:cNvSpPr txBox="1"/>
            <p:nvPr/>
          </p:nvSpPr>
          <p:spPr>
            <a:xfrm>
              <a:off x="67852" y="3031807"/>
              <a:ext cx="10359031" cy="1254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Predlažu 3 – 6 programa koje učenik može upisati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8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56" name="Google Shape;656;p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8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8" name="Google Shape;658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0" name="Google Shape;660;p81"/>
          <p:cNvSpPr txBox="1">
            <a:spLocks noGrp="1"/>
          </p:cNvSpPr>
          <p:nvPr>
            <p:ph type="title"/>
          </p:nvPr>
        </p:nvSpPr>
        <p:spPr>
          <a:xfrm>
            <a:off x="334236" y="431520"/>
            <a:ext cx="11458695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28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VREDNOVANJE KANDIDATA PRIPADNIKA ROMSKE NACIONALNE MANJINE I KANDIDATA BEZ RODITELJSKE SKRBI</a:t>
            </a:r>
            <a:endParaRPr sz="2800">
              <a:solidFill>
                <a:srgbClr val="262626"/>
              </a:solidFill>
            </a:endParaRPr>
          </a:p>
        </p:txBody>
      </p:sp>
      <p:grpSp>
        <p:nvGrpSpPr>
          <p:cNvPr id="661" name="Google Shape;661;p81"/>
          <p:cNvGrpSpPr/>
          <p:nvPr/>
        </p:nvGrpSpPr>
        <p:grpSpPr>
          <a:xfrm>
            <a:off x="245400" y="1828358"/>
            <a:ext cx="11968845" cy="4641677"/>
            <a:chOff x="0" y="-361777"/>
            <a:chExt cx="11096648" cy="3247972"/>
          </a:xfrm>
        </p:grpSpPr>
        <p:sp>
          <p:nvSpPr>
            <p:cNvPr id="662" name="Google Shape;662;p81"/>
            <p:cNvSpPr/>
            <p:nvPr/>
          </p:nvSpPr>
          <p:spPr>
            <a:xfrm>
              <a:off x="152948" y="-361777"/>
              <a:ext cx="10943700" cy="1704000"/>
            </a:xfrm>
            <a:prstGeom prst="roundRect">
              <a:avLst>
                <a:gd name="adj" fmla="val 16667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1"/>
            <p:cNvSpPr/>
            <p:nvPr/>
          </p:nvSpPr>
          <p:spPr>
            <a:xfrm>
              <a:off x="0" y="1496235"/>
              <a:ext cx="10494735" cy="1389960"/>
            </a:xfrm>
            <a:prstGeom prst="roundRect">
              <a:avLst>
                <a:gd name="adj" fmla="val 16667"/>
              </a:avLst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1"/>
            <p:cNvSpPr txBox="1"/>
            <p:nvPr/>
          </p:nvSpPr>
          <p:spPr>
            <a:xfrm>
              <a:off x="67845" y="1564088"/>
              <a:ext cx="10846200" cy="12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p81"/>
          <p:cNvSpPr txBox="1"/>
          <p:nvPr/>
        </p:nvSpPr>
        <p:spPr>
          <a:xfrm>
            <a:off x="726975" y="1913476"/>
            <a:ext cx="10537500" cy="2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Kandidatu koji je pripadnik romske nacionalne manjine, a upisuje se na temelju Nacionalnog plana za uključivanje Roma za razdoblje od 2021. do 2027. godine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dodaju se dva boda</a:t>
            </a: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 broj bodova koji je utvrđen tijekom postupka vrednovanja.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Potvrda o pripadnosti romskoj nacionalnoj manjini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(rodni list učenika ili rodni list jednog od roditelja/skrbnika ili izvadak iz popisa birača za roditelja/skrbnika) </a:t>
            </a:r>
            <a:endParaRPr sz="16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81"/>
          <p:cNvSpPr txBox="1"/>
          <p:nvPr/>
        </p:nvSpPr>
        <p:spPr>
          <a:xfrm>
            <a:off x="150425" y="4789075"/>
            <a:ext cx="11286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Kandidatu koji je dijete bez roditelja ili odgovarajuće roditeljske skrbi prema zakonu koji uređuje socijalnu skrb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dodaje se jedan bod 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broj bodova koji je utvrđen tijekom postupka vrednovanja.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P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otvrdu nadležnog centra za socijalnu skrb da je kandidat dijete bez roditelja ili odgovarajuće roditeljske skrbi.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U programe redovitog obrazovanja u srednjim školama čiji su osnivači vjerske zajednice s pravom javnosti u I. razred redovitog obrazovanja planira se mogućnost upisa za  875 učenika </a:t>
            </a:r>
            <a:r>
              <a:rPr lang="hr-HR" dirty="0"/>
              <a:t>u </a:t>
            </a:r>
            <a:r>
              <a:rPr lang="hr-HR" b="1" dirty="0"/>
              <a:t>36 razrednih odjela </a:t>
            </a:r>
            <a:r>
              <a:rPr lang="hr-HR" dirty="0"/>
              <a:t>prema vrstama programa obrazovanja, školama i odobrenim mjestima za upis koja su utvrđena </a:t>
            </a:r>
            <a:r>
              <a:rPr lang="hr-HR" i="1" dirty="0"/>
              <a:t>u Strukturi razrednih odjela i broju učenika I. razreda srednjih škola u školskoj godini 2023./2024., II. dio - škole čiji su osnivači vjerske zajednice </a:t>
            </a:r>
            <a:r>
              <a:rPr lang="hr-HR" dirty="0"/>
              <a:t>(u daljnjem tekstu: </a:t>
            </a:r>
            <a:r>
              <a:rPr lang="hr-HR" i="1" dirty="0"/>
              <a:t>Struktura </a:t>
            </a:r>
            <a:r>
              <a:rPr lang="hr-HR" dirty="0"/>
              <a:t>), koja je u Dodatku ove odluke i njezin je sastavni dio.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534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2d25715cb3_0_77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103083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2860" b="1" dirty="0">
                <a:solidFill>
                  <a:schemeClr val="accent2"/>
                </a:solidFill>
              </a:rPr>
              <a:t>NOVOST VEZANA UZ PRIKUPLJANJE DOKUMENTACIJE </a:t>
            </a:r>
            <a:endParaRPr sz="286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60" dirty="0"/>
          </a:p>
        </p:txBody>
      </p:sp>
      <p:sp>
        <p:nvSpPr>
          <p:cNvPr id="673" name="Google Shape;673;g12d25715cb3_0_77"/>
          <p:cNvSpPr txBox="1">
            <a:spLocks noGrp="1"/>
          </p:cNvSpPr>
          <p:nvPr>
            <p:ph type="body" idx="1"/>
          </p:nvPr>
        </p:nvSpPr>
        <p:spPr>
          <a:xfrm>
            <a:off x="1098300" y="2168650"/>
            <a:ext cx="10308300" cy="370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en-US" sz="2060" b="1" dirty="0"/>
              <a:t>Do </a:t>
            </a:r>
            <a:r>
              <a:rPr lang="en-US" sz="2060" b="1" dirty="0" err="1"/>
              <a:t>ove</a:t>
            </a:r>
            <a:r>
              <a:rPr lang="en-US" sz="2060" b="1" dirty="0"/>
              <a:t> </a:t>
            </a:r>
            <a:r>
              <a:rPr lang="en-US" sz="2060" b="1" dirty="0" err="1"/>
              <a:t>šk</a:t>
            </a:r>
            <a:r>
              <a:rPr lang="en-US" sz="2060" b="1" dirty="0"/>
              <a:t>. god. </a:t>
            </a:r>
            <a:r>
              <a:rPr lang="en-US" sz="2060" b="1" dirty="0" err="1"/>
              <a:t>dodatne</a:t>
            </a:r>
            <a:r>
              <a:rPr lang="en-US" sz="2060" b="1" dirty="0"/>
              <a:t> </a:t>
            </a:r>
            <a:r>
              <a:rPr lang="en-US" sz="2060" b="1" dirty="0" err="1"/>
              <a:t>bodove</a:t>
            </a:r>
            <a:r>
              <a:rPr lang="en-US" sz="2060" b="1" dirty="0"/>
              <a:t> </a:t>
            </a:r>
            <a:r>
              <a:rPr lang="en-US" sz="2060" b="1" dirty="0" err="1"/>
              <a:t>unosili</a:t>
            </a:r>
            <a:r>
              <a:rPr lang="en-US" sz="2060" b="1" dirty="0"/>
              <a:t> </a:t>
            </a:r>
            <a:r>
              <a:rPr lang="en-US" sz="2060" b="1" dirty="0" err="1"/>
              <a:t>su</a:t>
            </a:r>
            <a:r>
              <a:rPr lang="en-US" sz="2060" b="1" dirty="0"/>
              <a:t> </a:t>
            </a:r>
            <a:r>
              <a:rPr lang="en-US" sz="2060" b="1" dirty="0" err="1"/>
              <a:t>razrednici</a:t>
            </a:r>
            <a:r>
              <a:rPr lang="en-US" sz="2060" b="1" dirty="0"/>
              <a:t> /  </a:t>
            </a:r>
            <a:r>
              <a:rPr lang="en-US" sz="2060" b="1" dirty="0" smtClean="0"/>
              <a:t>PEDAGOG</a:t>
            </a:r>
            <a:endParaRPr lang="hr-HR" sz="2060" b="1" dirty="0" smtClean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hr-HR" sz="2060" b="1" dirty="0"/>
              <a:t>	</a:t>
            </a:r>
            <a:endParaRPr sz="2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en-US" sz="2060" b="1" dirty="0">
                <a:solidFill>
                  <a:srgbClr val="39976D"/>
                </a:solidFill>
              </a:rPr>
              <a:t>SADA </a:t>
            </a:r>
            <a:r>
              <a:rPr lang="en-US" sz="2060" b="1" dirty="0" err="1">
                <a:solidFill>
                  <a:srgbClr val="39976D"/>
                </a:solidFill>
              </a:rPr>
              <a:t>učenik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može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odabrati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jedan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ili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više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uvjeta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za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koje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misli</a:t>
            </a:r>
            <a:r>
              <a:rPr lang="en-US" sz="2060" b="1" dirty="0">
                <a:solidFill>
                  <a:srgbClr val="39976D"/>
                </a:solidFill>
              </a:rPr>
              <a:t> da </a:t>
            </a:r>
            <a:r>
              <a:rPr lang="en-US" sz="2060" b="1" dirty="0" err="1">
                <a:solidFill>
                  <a:srgbClr val="39976D"/>
                </a:solidFill>
              </a:rPr>
              <a:t>ispunjava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za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njih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može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odabrati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različite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načine</a:t>
            </a:r>
            <a:r>
              <a:rPr lang="en-US" sz="2060" b="1" dirty="0">
                <a:solidFill>
                  <a:srgbClr val="39976D"/>
                </a:solidFill>
              </a:rPr>
              <a:t> </a:t>
            </a:r>
            <a:r>
              <a:rPr lang="en-US" sz="2060" b="1" dirty="0" err="1">
                <a:solidFill>
                  <a:srgbClr val="39976D"/>
                </a:solidFill>
              </a:rPr>
              <a:t>provjere</a:t>
            </a:r>
            <a:r>
              <a:rPr lang="en-US" sz="2060" b="1" dirty="0">
                <a:solidFill>
                  <a:srgbClr val="39976D"/>
                </a:solidFill>
              </a:rPr>
              <a:t>  </a:t>
            </a:r>
            <a:r>
              <a:rPr lang="en-US" sz="2060" b="1" dirty="0" err="1">
                <a:solidFill>
                  <a:srgbClr val="39976D"/>
                </a:solidFill>
              </a:rPr>
              <a:t>dokumentacije</a:t>
            </a:r>
            <a:endParaRPr sz="2060" b="1" dirty="0">
              <a:solidFill>
                <a:srgbClr val="39976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 err="1"/>
              <a:t>Automatska</a:t>
            </a:r>
            <a:r>
              <a:rPr lang="en-US" sz="2060" b="1" dirty="0"/>
              <a:t> </a:t>
            </a:r>
            <a:r>
              <a:rPr lang="en-US" sz="2060" b="1" dirty="0" err="1"/>
              <a:t>provjera</a:t>
            </a:r>
            <a:r>
              <a:rPr lang="en-US" sz="2060" b="1" dirty="0"/>
              <a:t> - </a:t>
            </a:r>
            <a:r>
              <a:rPr lang="en-US" sz="2060" b="1" dirty="0" err="1"/>
              <a:t>integracijom</a:t>
            </a:r>
            <a:r>
              <a:rPr lang="en-US" sz="2060" b="1" dirty="0"/>
              <a:t> </a:t>
            </a:r>
            <a:r>
              <a:rPr lang="en-US" sz="2060" b="1" dirty="0" err="1"/>
              <a:t>sa</a:t>
            </a:r>
            <a:r>
              <a:rPr lang="en-US" sz="2060" b="1" dirty="0"/>
              <a:t> </a:t>
            </a:r>
            <a:r>
              <a:rPr lang="en-US" sz="2060" b="1" dirty="0" err="1"/>
              <a:t>sustavima</a:t>
            </a:r>
            <a:r>
              <a:rPr lang="en-US" sz="2060" b="1" dirty="0"/>
              <a:t> </a:t>
            </a:r>
            <a:r>
              <a:rPr lang="en-US" sz="2060" b="1" dirty="0" err="1"/>
              <a:t>drugih</a:t>
            </a:r>
            <a:r>
              <a:rPr lang="en-US" sz="2060" b="1" dirty="0"/>
              <a:t> </a:t>
            </a:r>
            <a:r>
              <a:rPr lang="en-US" sz="2060" b="1" dirty="0" err="1"/>
              <a:t>tijela</a:t>
            </a:r>
            <a:r>
              <a:rPr lang="en-US" sz="2060" b="1" dirty="0"/>
              <a:t> </a:t>
            </a:r>
            <a:r>
              <a:rPr lang="en-US" sz="2060" b="1" dirty="0" err="1"/>
              <a:t>državne</a:t>
            </a:r>
            <a:r>
              <a:rPr lang="en-US" sz="2060" b="1" dirty="0"/>
              <a:t> </a:t>
            </a:r>
            <a:r>
              <a:rPr lang="en-US" sz="2060" b="1" dirty="0" err="1"/>
              <a:t>uprave</a:t>
            </a:r>
            <a:r>
              <a:rPr lang="en-US" sz="2060" b="1" dirty="0"/>
              <a:t> </a:t>
            </a:r>
            <a:r>
              <a:rPr lang="en-US" sz="2060" b="1" dirty="0" err="1"/>
              <a:t>ili</a:t>
            </a:r>
            <a:r>
              <a:rPr lang="en-US" sz="2060" b="1" dirty="0"/>
              <a:t> </a:t>
            </a:r>
            <a:r>
              <a:rPr lang="en-US" sz="2060" b="1" dirty="0" err="1"/>
              <a:t>eMaticom</a:t>
            </a:r>
            <a:r>
              <a:rPr lang="en-US" sz="2060" b="1" dirty="0"/>
              <a:t> (</a:t>
            </a:r>
            <a:r>
              <a:rPr lang="en-US" sz="2060" b="1" dirty="0" err="1"/>
              <a:t>potrebna</a:t>
            </a:r>
            <a:r>
              <a:rPr lang="en-US" sz="2060" b="1" dirty="0"/>
              <a:t> </a:t>
            </a:r>
            <a:r>
              <a:rPr lang="en-US" sz="2060" b="1" dirty="0" err="1"/>
              <a:t>privola</a:t>
            </a:r>
            <a:r>
              <a:rPr lang="en-US" sz="2060" b="1" dirty="0"/>
              <a:t> </a:t>
            </a:r>
            <a:r>
              <a:rPr lang="en-US" sz="2060" b="1" dirty="0" err="1"/>
              <a:t>roditelja</a:t>
            </a:r>
            <a:r>
              <a:rPr lang="en-US" sz="2060" b="1" dirty="0"/>
              <a:t>)</a:t>
            </a: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/>
              <a:t>Da </a:t>
            </a:r>
            <a:r>
              <a:rPr lang="en-US" sz="2060" b="1" dirty="0" err="1"/>
              <a:t>sam</a:t>
            </a:r>
            <a:r>
              <a:rPr lang="en-US" sz="2060" b="1" dirty="0"/>
              <a:t> </a:t>
            </a:r>
            <a:r>
              <a:rPr lang="en-US" sz="2060" b="1" dirty="0" err="1"/>
              <a:t>učita</a:t>
            </a:r>
            <a:r>
              <a:rPr lang="en-US" sz="2060" b="1" dirty="0"/>
              <a:t> </a:t>
            </a:r>
            <a:r>
              <a:rPr lang="en-US" sz="2060" b="1" dirty="0" err="1"/>
              <a:t>dokument</a:t>
            </a:r>
            <a:r>
              <a:rPr lang="en-US" sz="2060" b="1" dirty="0"/>
              <a:t> </a:t>
            </a:r>
            <a:r>
              <a:rPr lang="en-US" sz="2060" b="1" dirty="0" err="1"/>
              <a:t>ili</a:t>
            </a:r>
            <a:r>
              <a:rPr lang="en-US" sz="2060" b="1" dirty="0"/>
              <a:t> </a:t>
            </a:r>
            <a:r>
              <a:rPr lang="en-US" sz="2060" b="1" dirty="0" err="1"/>
              <a:t>potvrdu</a:t>
            </a:r>
            <a:r>
              <a:rPr lang="en-US" sz="2060" b="1" dirty="0"/>
              <a:t>, </a:t>
            </a: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/>
              <a:t>Da </a:t>
            </a:r>
            <a:r>
              <a:rPr lang="en-US" sz="2060" b="1" dirty="0" err="1"/>
              <a:t>potvrdu</a:t>
            </a:r>
            <a:r>
              <a:rPr lang="en-US" sz="2060" b="1" dirty="0"/>
              <a:t> </a:t>
            </a:r>
            <a:r>
              <a:rPr lang="en-US" sz="2060" b="1" dirty="0" err="1"/>
              <a:t>donese</a:t>
            </a:r>
            <a:r>
              <a:rPr lang="en-US" sz="2060" b="1" dirty="0"/>
              <a:t> </a:t>
            </a:r>
            <a:r>
              <a:rPr lang="en-US" sz="2060" b="1" dirty="0" err="1"/>
              <a:t>razredniku</a:t>
            </a:r>
            <a:r>
              <a:rPr lang="en-US" sz="2060" b="1" dirty="0"/>
              <a:t> / </a:t>
            </a:r>
            <a:r>
              <a:rPr lang="en-US" sz="2060" b="1" dirty="0" err="1" smtClean="0"/>
              <a:t>pedagog</a:t>
            </a:r>
            <a:r>
              <a:rPr lang="hr-HR" sz="2060" b="1" dirty="0" smtClean="0"/>
              <a:t>u</a:t>
            </a:r>
            <a:endParaRPr sz="2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1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en-US" sz="2060" b="1" dirty="0" err="1"/>
              <a:t>Nakon</a:t>
            </a:r>
            <a:r>
              <a:rPr lang="en-US" sz="2060" b="1" dirty="0"/>
              <a:t> </a:t>
            </a:r>
            <a:r>
              <a:rPr lang="en-US" sz="2060" b="1" dirty="0" err="1"/>
              <a:t>odabranog</a:t>
            </a:r>
            <a:r>
              <a:rPr lang="en-US" sz="2060" b="1" dirty="0"/>
              <a:t> </a:t>
            </a:r>
            <a:r>
              <a:rPr lang="en-US" sz="2060" b="1" dirty="0" err="1"/>
              <a:t>načina</a:t>
            </a:r>
            <a:r>
              <a:rPr lang="en-US" sz="2060" b="1" dirty="0"/>
              <a:t> </a:t>
            </a:r>
            <a:r>
              <a:rPr lang="en-US" sz="2060" b="1" dirty="0" err="1"/>
              <a:t>provjere</a:t>
            </a:r>
            <a:r>
              <a:rPr lang="en-US" sz="2060" b="1" dirty="0"/>
              <a:t>  </a:t>
            </a:r>
            <a:r>
              <a:rPr lang="en-US" sz="2060" b="1" dirty="0" err="1"/>
              <a:t>dokumentacije</a:t>
            </a:r>
            <a:r>
              <a:rPr lang="en-US" sz="2060" b="1" dirty="0"/>
              <a:t> </a:t>
            </a:r>
            <a:r>
              <a:rPr lang="en-US" sz="2060" b="1" dirty="0" err="1"/>
              <a:t>napravljene</a:t>
            </a:r>
            <a:r>
              <a:rPr lang="en-US" sz="2060" b="1" dirty="0"/>
              <a:t> </a:t>
            </a:r>
            <a:r>
              <a:rPr lang="en-US" sz="2060" b="1" dirty="0" err="1"/>
              <a:t>izmjene</a:t>
            </a:r>
            <a:r>
              <a:rPr lang="en-US" sz="2060" b="1" dirty="0"/>
              <a:t> </a:t>
            </a:r>
            <a:r>
              <a:rPr lang="en-US" sz="2060" b="1" dirty="0" err="1"/>
              <a:t>potrebno</a:t>
            </a:r>
            <a:r>
              <a:rPr lang="en-US" sz="2060" b="1" dirty="0"/>
              <a:t>  je </a:t>
            </a:r>
            <a:r>
              <a:rPr lang="en-US" sz="2060" b="1" dirty="0" err="1"/>
              <a:t>spremiti</a:t>
            </a:r>
            <a:endParaRPr sz="2060" b="1" dirty="0"/>
          </a:p>
        </p:txBody>
      </p:sp>
      <p:sp>
        <p:nvSpPr>
          <p:cNvPr id="674" name="Google Shape;674;g12d25715cb3_0_7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2d25715cb3_0_8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3"/>
                </a:solidFill>
              </a:rPr>
              <a:t>Ako učenik zatraži automatsku provjeru</a:t>
            </a:r>
            <a:endParaRPr sz="5600" b="1">
              <a:solidFill>
                <a:schemeClr val="accent3"/>
              </a:solidFill>
            </a:endParaRPr>
          </a:p>
        </p:txBody>
      </p:sp>
      <p:sp>
        <p:nvSpPr>
          <p:cNvPr id="681" name="Google Shape;681;g12d25715cb3_0_84"/>
          <p:cNvSpPr txBox="1">
            <a:spLocks noGrp="1"/>
          </p:cNvSpPr>
          <p:nvPr>
            <p:ph type="body" idx="1"/>
          </p:nvPr>
        </p:nvSpPr>
        <p:spPr>
          <a:xfrm>
            <a:off x="1295400" y="2386537"/>
            <a:ext cx="9601200" cy="348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Roditelji se prijavljuju u sustav  radi davanja privole za dohvaćanje podataka kojim se dokazuju elementi  koji donose  dodatne bodove za upis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Upute za prijavu putem sustava NIAS dostupne su na mrežnoj stranici NIAS-a na adresi: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https://nias.gov.hr/Content/Documents/NIAS_Korisnicka_uputa.pd(https://nias.gov.hr/)</a:t>
            </a:r>
            <a:endParaRPr sz="21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82" name="Google Shape;682;g12d25715cb3_0_8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8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8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8"/>
          <p:cNvSpPr txBox="1">
            <a:spLocks noGrp="1"/>
          </p:cNvSpPr>
          <p:nvPr>
            <p:ph type="title"/>
          </p:nvPr>
        </p:nvSpPr>
        <p:spPr>
          <a:xfrm>
            <a:off x="608000" y="496101"/>
            <a:ext cx="3552000" cy="57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6129"/>
              <a:buFont typeface="Candara"/>
              <a:buNone/>
            </a:pP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VREDNOVANJE USPJEHA</a:t>
            </a:r>
            <a:endParaRPr sz="3100" b="1">
              <a:solidFill>
                <a:srgbClr val="26262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6129"/>
              <a:buFont typeface="Candara"/>
              <a:buNone/>
            </a:pPr>
            <a:endParaRPr sz="3100" b="1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6129"/>
              <a:buFont typeface="Candara"/>
              <a:buNone/>
            </a:pP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1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KANDIDATA S TEŠKOĆAMA U RAZVOJU</a:t>
            </a:r>
            <a:r>
              <a:rPr lang="en-US" sz="310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10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1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odnosno</a:t>
            </a:r>
            <a:br>
              <a:rPr lang="en-US" sz="31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1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 TEŽIM ZDRAVSTVENIM TEŠKOĆAMA</a:t>
            </a:r>
            <a:endParaRPr sz="3100">
              <a:solidFill>
                <a:srgbClr val="7CCCAB"/>
              </a:solidFill>
            </a:endParaRPr>
          </a:p>
        </p:txBody>
      </p:sp>
      <p:sp>
        <p:nvSpPr>
          <p:cNvPr id="691" name="Google Shape;691;p38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2" name="Google Shape;692;p38"/>
          <p:cNvGrpSpPr/>
          <p:nvPr/>
        </p:nvGrpSpPr>
        <p:grpSpPr>
          <a:xfrm>
            <a:off x="4800646" y="0"/>
            <a:ext cx="7347686" cy="6985261"/>
            <a:chOff x="1685127" y="-124689"/>
            <a:chExt cx="4006313" cy="4150229"/>
          </a:xfrm>
        </p:grpSpPr>
        <p:sp>
          <p:nvSpPr>
            <p:cNvPr id="693" name="Google Shape;693;p38"/>
            <p:cNvSpPr/>
            <p:nvPr/>
          </p:nvSpPr>
          <p:spPr>
            <a:xfrm>
              <a:off x="1750640" y="-124689"/>
              <a:ext cx="3940800" cy="207300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8"/>
            <p:cNvSpPr txBox="1"/>
            <p:nvPr/>
          </p:nvSpPr>
          <p:spPr>
            <a:xfrm>
              <a:off x="1685127" y="-30664"/>
              <a:ext cx="3940800" cy="18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Kandidat s teškoćama u razvoju, </a:t>
              </a:r>
              <a:endParaRPr sz="24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odnosno težim zdravstvenim teškoćama</a:t>
              </a:r>
              <a:endParaRPr sz="24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koje su utjecale na postizanje rezultata tijekom prethodnog obrazovanja </a:t>
              </a:r>
              <a:endParaRPr sz="24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i/ili mu značajno sužavaju mogući izbor programa obrazovanja i zanimanja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</a:rPr>
                <a:t>koji se školovao prema rješenju 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 primjerenom 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programu obrazovanja.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1914417" y="2080175"/>
              <a:ext cx="3367885" cy="1945365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6" name="Google Shape;696;p38"/>
          <p:cNvSpPr txBox="1"/>
          <p:nvPr/>
        </p:nvSpPr>
        <p:spPr>
          <a:xfrm>
            <a:off x="5218123" y="3872324"/>
            <a:ext cx="61797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Kandidati  se rangiraju na </a:t>
            </a:r>
            <a:endParaRPr sz="27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zasebnim ljestvicama poretka,  </a:t>
            </a:r>
            <a:endParaRPr sz="27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temeljem ostvarenog ukupnog broja bodova u programima obrazovanja za koje posjeduju stručno mišljenje HZZZ</a:t>
            </a:r>
            <a:endParaRPr sz="2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0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0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0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03"/>
          <p:cNvSpPr txBox="1">
            <a:spLocks noGrp="1"/>
          </p:cNvSpPr>
          <p:nvPr>
            <p:ph type="title"/>
          </p:nvPr>
        </p:nvSpPr>
        <p:spPr>
          <a:xfrm>
            <a:off x="608012" y="496088"/>
            <a:ext cx="3552006" cy="535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ndara"/>
              <a:buNone/>
            </a:pPr>
            <a:r>
              <a:rPr lang="en-US" sz="3100" b="1">
                <a:solidFill>
                  <a:srgbClr val="7CCCAB"/>
                </a:solidFill>
              </a:rPr>
              <a:t>UPISUJU SE NA TEMELJU : </a:t>
            </a:r>
            <a:endParaRPr sz="3100" b="1">
              <a:solidFill>
                <a:srgbClr val="7CCCAB"/>
              </a:solidFill>
            </a:endParaRPr>
          </a:p>
        </p:txBody>
      </p:sp>
      <p:sp>
        <p:nvSpPr>
          <p:cNvPr id="705" name="Google Shape;705;p10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103"/>
          <p:cNvGrpSpPr/>
          <p:nvPr/>
        </p:nvGrpSpPr>
        <p:grpSpPr>
          <a:xfrm>
            <a:off x="5203596" y="214824"/>
            <a:ext cx="7131577" cy="6299097"/>
            <a:chOff x="1750636" y="2947"/>
            <a:chExt cx="3836109" cy="6030632"/>
          </a:xfrm>
        </p:grpSpPr>
        <p:sp>
          <p:nvSpPr>
            <p:cNvPr id="707" name="Google Shape;707;p103"/>
            <p:cNvSpPr/>
            <p:nvPr/>
          </p:nvSpPr>
          <p:spPr>
            <a:xfrm>
              <a:off x="1750636" y="2947"/>
              <a:ext cx="3813842" cy="1945365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03"/>
            <p:cNvSpPr txBox="1"/>
            <p:nvPr/>
          </p:nvSpPr>
          <p:spPr>
            <a:xfrm>
              <a:off x="1845601" y="97912"/>
              <a:ext cx="3623912" cy="1755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Rješenje GU za primjereni oblik školovanja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03"/>
            <p:cNvSpPr/>
            <p:nvPr/>
          </p:nvSpPr>
          <p:spPr>
            <a:xfrm>
              <a:off x="1750636" y="2045580"/>
              <a:ext cx="3826494" cy="1945365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03"/>
            <p:cNvSpPr txBox="1"/>
            <p:nvPr/>
          </p:nvSpPr>
          <p:spPr>
            <a:xfrm>
              <a:off x="1845601" y="2140545"/>
              <a:ext cx="3636564" cy="1755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Mišljenje Zavoda za zapošljavanje –  službe za  profesionalno usmjeravanje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03"/>
            <p:cNvSpPr/>
            <p:nvPr/>
          </p:nvSpPr>
          <p:spPr>
            <a:xfrm>
              <a:off x="1750636" y="4088214"/>
              <a:ext cx="3836109" cy="1945365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03"/>
            <p:cNvSpPr txBox="1"/>
            <p:nvPr/>
          </p:nvSpPr>
          <p:spPr>
            <a:xfrm>
              <a:off x="1845601" y="4183179"/>
              <a:ext cx="3646179" cy="1755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Stručno mišljenje nadležnoga školskog liječnika (specijalist školske medicine)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04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04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04"/>
          <p:cNvSpPr txBox="1">
            <a:spLocks noGrp="1"/>
          </p:cNvSpPr>
          <p:nvPr>
            <p:ph type="title"/>
          </p:nvPr>
        </p:nvSpPr>
        <p:spPr>
          <a:xfrm>
            <a:off x="608012" y="496088"/>
            <a:ext cx="3552006" cy="535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ndara"/>
              <a:buNone/>
            </a:pPr>
            <a:r>
              <a:rPr lang="en-US" sz="3100" b="1">
                <a:solidFill>
                  <a:srgbClr val="7CCCAB"/>
                </a:solidFill>
              </a:rPr>
              <a:t>ZDRAVSTVENA SPOSOBNOST KANDIDATA</a:t>
            </a:r>
            <a:endParaRPr sz="3100" b="1">
              <a:solidFill>
                <a:srgbClr val="7CCCAB"/>
              </a:solidFill>
            </a:endParaRPr>
          </a:p>
        </p:txBody>
      </p:sp>
      <p:sp>
        <p:nvSpPr>
          <p:cNvPr id="721" name="Google Shape;721;p104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" name="Google Shape;722;p104"/>
          <p:cNvGrpSpPr/>
          <p:nvPr/>
        </p:nvGrpSpPr>
        <p:grpSpPr>
          <a:xfrm>
            <a:off x="4976318" y="214824"/>
            <a:ext cx="7349901" cy="7376487"/>
            <a:chOff x="1628382" y="2947"/>
            <a:chExt cx="3953546" cy="7062105"/>
          </a:xfrm>
        </p:grpSpPr>
        <p:sp>
          <p:nvSpPr>
            <p:cNvPr id="723" name="Google Shape;723;p104"/>
            <p:cNvSpPr/>
            <p:nvPr/>
          </p:nvSpPr>
          <p:spPr>
            <a:xfrm>
              <a:off x="1750636" y="2947"/>
              <a:ext cx="3813842" cy="1945365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4"/>
            <p:cNvSpPr txBox="1"/>
            <p:nvPr/>
          </p:nvSpPr>
          <p:spPr>
            <a:xfrm>
              <a:off x="1845601" y="97912"/>
              <a:ext cx="3623912" cy="1755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4"/>
            <p:cNvSpPr/>
            <p:nvPr/>
          </p:nvSpPr>
          <p:spPr>
            <a:xfrm>
              <a:off x="1750632" y="2045575"/>
              <a:ext cx="3768000" cy="232950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4"/>
            <p:cNvSpPr txBox="1"/>
            <p:nvPr/>
          </p:nvSpPr>
          <p:spPr>
            <a:xfrm>
              <a:off x="1628382" y="2429564"/>
              <a:ext cx="3939900" cy="19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Potvrd</a:t>
              </a:r>
              <a:r>
                <a:rPr lang="en-US" sz="2000">
                  <a:solidFill>
                    <a:schemeClr val="lt1"/>
                  </a:solidFill>
                </a:rPr>
                <a:t>a</a:t>
              </a: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nadležnoga školskog liječnika o zdravstvenoj sposobnosti kandidata za propisani program ili liječničku svjedodžbu medicine rada.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C000"/>
                  </a:solidFill>
                </a:rPr>
                <a:t>OSIM UČENIKA S TEŠKOĆAMA - KOJI  IMAJU MIŠLJENJE HZZZ ( tamo su obavili i zdravstveni pregled)</a:t>
              </a:r>
              <a:endParaRPr sz="2000">
                <a:solidFill>
                  <a:srgbClr val="FFC000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4"/>
            <p:cNvSpPr/>
            <p:nvPr/>
          </p:nvSpPr>
          <p:spPr>
            <a:xfrm>
              <a:off x="1745829" y="4626965"/>
              <a:ext cx="3836100" cy="194550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4"/>
            <p:cNvSpPr txBox="1"/>
            <p:nvPr/>
          </p:nvSpPr>
          <p:spPr>
            <a:xfrm>
              <a:off x="1750633" y="4626952"/>
              <a:ext cx="3695400" cy="24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znimno, kandidat koji u trenutku upisa nije u mogućnosti dostaviti liječničku svjedodžbu medicine rada, pri upisu dostavlja potvrdu obiteljskog liječnika, a liječničku svjedodžbu medicine rada dostavlja školi najkasnije do 30. rujna tekuće školske godine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000">
                <a:solidFill>
                  <a:schemeClr val="lt1"/>
                </a:solidFill>
              </a:endParaRPr>
            </a:p>
          </p:txBody>
        </p:sp>
      </p:grpSp>
      <p:sp>
        <p:nvSpPr>
          <p:cNvPr id="729" name="Google Shape;729;p104"/>
          <p:cNvSpPr txBox="1"/>
          <p:nvPr/>
        </p:nvSpPr>
        <p:spPr>
          <a:xfrm>
            <a:off x="5288437" y="314017"/>
            <a:ext cx="7005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 neke programe obvezno je utvrđivanje zdravstvene sposobnost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8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8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83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Candara"/>
              <a:buNone/>
            </a:pPr>
            <a:r>
              <a:rPr lang="en-US" sz="3200" b="1" dirty="0" err="1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  <a:t>Ured</a:t>
            </a:r>
            <a:r>
              <a:rPr lang="en-US" sz="3200" b="1" dirty="0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b="1" dirty="0" err="1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  <a:t>državne</a:t>
            </a:r>
            <a:r>
              <a:rPr lang="en-US" sz="3200" b="1" dirty="0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b="1" dirty="0" err="1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  <a:t>uprave</a:t>
            </a:r>
            <a:r>
              <a:rPr lang="en-US" sz="3200" b="1" dirty="0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3200" b="1" dirty="0" err="1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  <a:t>županiji</a:t>
            </a:r>
            <a:r>
              <a:rPr lang="en-US" sz="3200" b="1" dirty="0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br>
              <a:rPr lang="en-US" sz="3200" b="1" dirty="0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200" b="1" dirty="0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200" b="1" dirty="0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200" b="1" dirty="0">
                <a:solidFill>
                  <a:srgbClr val="1D538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Gradski</a:t>
            </a:r>
            <a:r>
              <a:rPr lang="en-US" sz="3200" b="1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ured</a:t>
            </a:r>
            <a:r>
              <a:rPr lang="en-US" sz="3200" b="1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za</a:t>
            </a:r>
            <a:r>
              <a:rPr lang="en-US" sz="3200" b="1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obrazovanje</a:t>
            </a:r>
            <a:r>
              <a:rPr lang="en-US" sz="3200" b="1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kulturu</a:t>
            </a:r>
            <a:r>
              <a:rPr lang="en-US" sz="3200" b="1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3200" b="1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sport </a:t>
            </a: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3100" dirty="0">
              <a:solidFill>
                <a:srgbClr val="262626"/>
              </a:solidFill>
            </a:endParaRPr>
          </a:p>
        </p:txBody>
      </p:sp>
      <p:sp>
        <p:nvSpPr>
          <p:cNvPr id="738" name="Google Shape;738;p8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83"/>
          <p:cNvGrpSpPr/>
          <p:nvPr/>
        </p:nvGrpSpPr>
        <p:grpSpPr>
          <a:xfrm>
            <a:off x="5862300" y="310325"/>
            <a:ext cx="5200495" cy="2669144"/>
            <a:chOff x="1155650" y="-1188931"/>
            <a:chExt cx="5376300" cy="6030600"/>
          </a:xfrm>
        </p:grpSpPr>
        <p:sp>
          <p:nvSpPr>
            <p:cNvPr id="740" name="Google Shape;740;p83"/>
            <p:cNvSpPr/>
            <p:nvPr/>
          </p:nvSpPr>
          <p:spPr>
            <a:xfrm>
              <a:off x="1417915" y="-1188931"/>
              <a:ext cx="4988400" cy="6030600"/>
            </a:xfrm>
            <a:prstGeom prst="roundRect">
              <a:avLst>
                <a:gd name="adj" fmla="val 16667"/>
              </a:avLst>
            </a:prstGeom>
            <a:solidFill>
              <a:srgbClr val="A7D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83"/>
            <p:cNvSpPr txBox="1"/>
            <p:nvPr/>
          </p:nvSpPr>
          <p:spPr>
            <a:xfrm>
              <a:off x="1155650" y="-351776"/>
              <a:ext cx="5376300" cy="435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75" rIns="137150" bIns="6857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Roditelji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i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kandidat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svoj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odabir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iskazuju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u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Gradskom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uredu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koji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ga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unosi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u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aplikaciju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i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pomažu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pri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500" b="0" i="0" u="none" strike="noStrike" cap="none" dirty="0" err="1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izboru</a:t>
              </a:r>
              <a:r>
                <a:rPr lang="en-US" sz="2500" b="0" i="0" u="none" strike="noStrike" cap="none" dirty="0">
                  <a:solidFill>
                    <a:srgbClr val="1D538B"/>
                  </a:solidFill>
                  <a:latin typeface="Candara"/>
                  <a:ea typeface="Candara"/>
                  <a:cs typeface="Candara"/>
                  <a:sym typeface="Candara"/>
                </a:rPr>
                <a:t>.</a:t>
              </a:r>
              <a:r>
                <a:rPr lang="en-US" sz="2500" b="0" i="0" u="none" strike="noStrike" cap="none" dirty="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/>
              </a:r>
              <a:br>
                <a:rPr lang="en-US" sz="2500" b="0" i="0" u="none" strike="noStrike" cap="none" dirty="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</a:br>
              <a:r>
                <a:rPr lang="en-US" sz="2300" b="0" i="0" u="none" strike="noStrike" cap="none" dirty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od </a:t>
              </a:r>
              <a:r>
                <a:rPr lang="hr-HR" sz="2300" b="0" i="0" u="none" strike="noStrike" cap="none" dirty="0" smtClean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29</a:t>
              </a:r>
              <a:r>
                <a:rPr lang="en-US" sz="2300" b="0" i="0" u="none" strike="noStrike" cap="none" dirty="0" smtClean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. </a:t>
              </a:r>
              <a:r>
                <a:rPr lang="en-US" sz="2300" b="0" i="0" u="none" strike="noStrike" cap="none" dirty="0" err="1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svibnja</a:t>
              </a:r>
              <a:r>
                <a:rPr lang="en-US" sz="2300" b="0" i="0" u="none" strike="noStrike" cap="none" dirty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r>
                <a:rPr lang="en-US" sz="2300" b="0" i="0" u="none" strike="noStrike" cap="none" dirty="0" smtClean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202</a:t>
              </a:r>
              <a:r>
                <a:rPr lang="hr-HR" sz="2300" b="0" i="0" u="none" strike="noStrike" cap="none" dirty="0" smtClean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3</a:t>
              </a:r>
              <a:r>
                <a:rPr lang="en-US" sz="2300" b="0" i="0" u="none" strike="noStrike" cap="none" dirty="0" smtClean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. </a:t>
              </a:r>
              <a:r>
                <a:rPr lang="en-US" sz="2300" b="0" i="0" u="none" strike="noStrike" cap="none" dirty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do </a:t>
              </a:r>
              <a:r>
                <a:rPr lang="hr-HR" sz="2300" b="0" i="0" u="none" strike="noStrike" cap="none" dirty="0" smtClean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1</a:t>
              </a:r>
              <a:r>
                <a:rPr lang="en-US" sz="2300" b="0" i="0" u="none" strike="noStrike" cap="none" dirty="0" smtClean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6.lipnja 202</a:t>
              </a:r>
              <a:r>
                <a:rPr lang="hr-HR" sz="2300" b="0" i="0" u="none" strike="noStrike" cap="none" dirty="0" smtClean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3</a:t>
              </a:r>
              <a:r>
                <a:rPr lang="en-US" sz="2300" b="0" i="0" u="none" strike="noStrike" cap="none" dirty="0" smtClean="0">
                  <a:solidFill>
                    <a:srgbClr val="C00000"/>
                  </a:solidFill>
                  <a:latin typeface="Candara"/>
                  <a:ea typeface="Candara"/>
                  <a:cs typeface="Candara"/>
                  <a:sym typeface="Candara"/>
                </a:rPr>
                <a:t>.</a:t>
              </a:r>
              <a:endParaRPr sz="2300" b="0" i="0" u="none" strike="noStrike" cap="none" dirty="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19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42" name="Google Shape;742;p83"/>
          <p:cNvSpPr/>
          <p:nvPr/>
        </p:nvSpPr>
        <p:spPr>
          <a:xfrm>
            <a:off x="5352975" y="3522100"/>
            <a:ext cx="6392400" cy="2976300"/>
          </a:xfrm>
          <a:prstGeom prst="roundRect">
            <a:avLst>
              <a:gd name="adj" fmla="val 16667"/>
            </a:avLst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100" dirty="0" err="1"/>
              <a:t>Provođenje</a:t>
            </a:r>
            <a:r>
              <a:rPr lang="en-US" sz="2100" dirty="0"/>
              <a:t> </a:t>
            </a:r>
            <a:r>
              <a:rPr lang="en-US" sz="2100" dirty="0" err="1"/>
              <a:t>dodatnih</a:t>
            </a:r>
            <a:r>
              <a:rPr lang="en-US" sz="2100" dirty="0"/>
              <a:t> </a:t>
            </a:r>
            <a:r>
              <a:rPr lang="en-US" sz="2100" dirty="0" err="1"/>
              <a:t>provjera</a:t>
            </a:r>
            <a:r>
              <a:rPr lang="en-US" sz="2100" dirty="0"/>
              <a:t> </a:t>
            </a:r>
            <a:r>
              <a:rPr lang="en-US" sz="2100" dirty="0" err="1"/>
              <a:t>za</a:t>
            </a:r>
            <a:r>
              <a:rPr lang="en-US" sz="2100" dirty="0"/>
              <a:t> </a:t>
            </a:r>
            <a:r>
              <a:rPr lang="en-US" sz="2100" dirty="0" err="1"/>
              <a:t>kandidate</a:t>
            </a:r>
            <a:r>
              <a:rPr lang="en-US" sz="2100" dirty="0"/>
              <a:t> s </a:t>
            </a:r>
            <a:r>
              <a:rPr lang="en-US" sz="2100" dirty="0" err="1"/>
              <a:t>teškoćama</a:t>
            </a:r>
            <a:r>
              <a:rPr lang="en-US" sz="2100" dirty="0"/>
              <a:t> u </a:t>
            </a:r>
            <a:r>
              <a:rPr lang="en-US" sz="2100" dirty="0" err="1"/>
              <a:t>razvoju</a:t>
            </a:r>
            <a:r>
              <a:rPr lang="en-US" sz="2100" dirty="0"/>
              <a:t>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  <a:r>
              <a:rPr lang="en-US" sz="2100" dirty="0" err="1"/>
              <a:t>unos</a:t>
            </a:r>
            <a:r>
              <a:rPr lang="en-US" sz="2100" dirty="0"/>
              <a:t> </a:t>
            </a:r>
            <a:r>
              <a:rPr lang="en-US" sz="2100" dirty="0" err="1"/>
              <a:t>rezultata</a:t>
            </a:r>
            <a:r>
              <a:rPr lang="en-US" sz="2100" dirty="0"/>
              <a:t> u </a:t>
            </a:r>
            <a:r>
              <a:rPr lang="en-US" sz="2100" dirty="0" err="1"/>
              <a:t>sustav</a:t>
            </a:r>
            <a:r>
              <a:rPr lang="en-US" sz="2100" dirty="0"/>
              <a:t> </a:t>
            </a:r>
            <a:r>
              <a:rPr lang="en-US" sz="2100" dirty="0" smtClean="0"/>
              <a:t>bit</a:t>
            </a:r>
            <a:r>
              <a:rPr lang="hr-HR" sz="2100" dirty="0" smtClean="0"/>
              <a:t>i</a:t>
            </a:r>
            <a:r>
              <a:rPr lang="en-US" sz="2100" dirty="0" smtClean="0"/>
              <a:t> </a:t>
            </a:r>
            <a:r>
              <a:rPr lang="en-US" sz="2100" dirty="0" err="1"/>
              <a:t>će</a:t>
            </a:r>
            <a:r>
              <a:rPr lang="en-US" sz="2100" dirty="0"/>
              <a:t> </a:t>
            </a:r>
            <a:r>
              <a:rPr lang="en-US" sz="2100" dirty="0" smtClean="0">
                <a:solidFill>
                  <a:srgbClr val="C00000"/>
                </a:solidFill>
              </a:rPr>
              <a:t>2</a:t>
            </a:r>
            <a:r>
              <a:rPr lang="hr-HR" sz="2100" dirty="0" smtClean="0">
                <a:solidFill>
                  <a:srgbClr val="C00000"/>
                </a:solidFill>
              </a:rPr>
              <a:t>6</a:t>
            </a:r>
            <a:r>
              <a:rPr lang="en-US" sz="2100" dirty="0" smtClean="0">
                <a:solidFill>
                  <a:srgbClr val="C00000"/>
                </a:solidFill>
              </a:rPr>
              <a:t>. </a:t>
            </a:r>
            <a:r>
              <a:rPr lang="en-US" sz="2100" dirty="0" err="1">
                <a:solidFill>
                  <a:srgbClr val="C00000"/>
                </a:solidFill>
              </a:rPr>
              <a:t>lipnja</a:t>
            </a:r>
            <a:r>
              <a:rPr lang="en-US" sz="2100" dirty="0"/>
              <a:t> </a:t>
            </a:r>
            <a:endParaRPr sz="2100"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100" dirty="0" err="1" smtClean="0"/>
              <a:t>Objava</a:t>
            </a:r>
            <a:r>
              <a:rPr lang="en-US" sz="2100" dirty="0" smtClean="0"/>
              <a:t> </a:t>
            </a:r>
            <a:r>
              <a:rPr lang="en-US" sz="2100" dirty="0" err="1"/>
              <a:t>konačnih</a:t>
            </a:r>
            <a:r>
              <a:rPr lang="en-US" sz="2100" dirty="0"/>
              <a:t> </a:t>
            </a:r>
            <a:r>
              <a:rPr lang="en-US" sz="2100" dirty="0" err="1"/>
              <a:t>ljestvica</a:t>
            </a:r>
            <a:r>
              <a:rPr lang="en-US" sz="2100" dirty="0"/>
              <a:t> bit </a:t>
            </a:r>
            <a:r>
              <a:rPr lang="en-US" sz="2100" dirty="0" err="1"/>
              <a:t>će</a:t>
            </a:r>
            <a:r>
              <a:rPr lang="en-US" sz="2100" dirty="0"/>
              <a:t> </a:t>
            </a:r>
            <a:r>
              <a:rPr lang="en-US" sz="2100" dirty="0" smtClean="0">
                <a:solidFill>
                  <a:srgbClr val="C00000"/>
                </a:solidFill>
              </a:rPr>
              <a:t>2</a:t>
            </a:r>
            <a:r>
              <a:rPr lang="hr-HR" sz="2100" dirty="0" smtClean="0">
                <a:solidFill>
                  <a:srgbClr val="C00000"/>
                </a:solidFill>
              </a:rPr>
              <a:t>6</a:t>
            </a:r>
            <a:r>
              <a:rPr lang="en-US" sz="2100" dirty="0" smtClean="0">
                <a:solidFill>
                  <a:srgbClr val="C00000"/>
                </a:solidFill>
              </a:rPr>
              <a:t>. </a:t>
            </a:r>
            <a:r>
              <a:rPr lang="en-US" sz="2100" dirty="0" err="1">
                <a:solidFill>
                  <a:srgbClr val="C00000"/>
                </a:solidFill>
              </a:rPr>
              <a:t>lipnja</a:t>
            </a:r>
            <a:r>
              <a:rPr lang="en-US" sz="2100" dirty="0">
                <a:solidFill>
                  <a:srgbClr val="C00000"/>
                </a:solidFill>
              </a:rPr>
              <a:t>. </a:t>
            </a:r>
            <a:endParaRPr sz="21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0"/>
          <p:cNvSpPr txBox="1">
            <a:spLocks noGrp="1"/>
          </p:cNvSpPr>
          <p:nvPr>
            <p:ph type="title"/>
          </p:nvPr>
        </p:nvSpPr>
        <p:spPr>
          <a:xfrm>
            <a:off x="637478" y="513226"/>
            <a:ext cx="109170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1111"/>
              <a:buFont typeface="Candara"/>
              <a:buNone/>
            </a:pPr>
            <a:r>
              <a:rPr lang="en-US" sz="36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6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40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Dokumentacija</a:t>
            </a:r>
            <a:br>
              <a:rPr lang="en-US" sz="40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40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koju učenici s teškoćama trebaju imati</a:t>
            </a:r>
            <a:endParaRPr/>
          </a:p>
        </p:txBody>
      </p:sp>
      <p:sp>
        <p:nvSpPr>
          <p:cNvPr id="748" name="Google Shape;748;p40"/>
          <p:cNvSpPr txBox="1">
            <a:spLocks noGrp="1"/>
          </p:cNvSpPr>
          <p:nvPr>
            <p:ph type="body" idx="1"/>
          </p:nvPr>
        </p:nvSpPr>
        <p:spPr>
          <a:xfrm>
            <a:off x="637478" y="2420937"/>
            <a:ext cx="5458522" cy="354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1206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32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Rješenje</a:t>
            </a:r>
            <a:r>
              <a:rPr lang="en-US" sz="3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br>
              <a:rPr lang="en-US" sz="3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2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primjerenom</a:t>
            </a:r>
            <a:r>
              <a:rPr lang="en-US" sz="3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2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obliku</a:t>
            </a:r>
            <a:r>
              <a:rPr lang="en-US" sz="3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školovanja</a:t>
            </a:r>
            <a:r>
              <a:rPr lang="en-US" sz="3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u </a:t>
            </a:r>
            <a:r>
              <a:rPr lang="en-US" sz="32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osnovnoj</a:t>
            </a:r>
            <a:r>
              <a:rPr lang="en-US" sz="32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školi</a:t>
            </a:r>
            <a:endParaRPr dirty="0"/>
          </a:p>
        </p:txBody>
      </p:sp>
      <p:pic>
        <p:nvPicPr>
          <p:cNvPr id="749" name="Google Shape;749;p4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77025" y="2420937"/>
            <a:ext cx="4764126" cy="3741964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40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46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6" name="Google Shape;756;p4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57" name="Google Shape;757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8" name="Google Shape;758;p4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9" name="Google Shape;759;p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0" name="Google Shape;760;p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1" name="Google Shape;761;p41"/>
          <p:cNvSpPr txBox="1">
            <a:spLocks noGrp="1"/>
          </p:cNvSpPr>
          <p:nvPr>
            <p:ph type="title"/>
          </p:nvPr>
        </p:nvSpPr>
        <p:spPr>
          <a:xfrm>
            <a:off x="4588160" y="619789"/>
            <a:ext cx="6270090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ndara"/>
              <a:buNone/>
            </a:pPr>
            <a:r>
              <a:rPr lang="en-US" sz="4800" b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Mišljenje  HZZ-a</a:t>
            </a:r>
            <a:r>
              <a:rPr lang="en-US" sz="3200">
                <a:solidFill>
                  <a:srgbClr val="262626"/>
                </a:solidFill>
              </a:rPr>
              <a:t/>
            </a:r>
            <a:br>
              <a:rPr lang="en-US" sz="3200">
                <a:solidFill>
                  <a:srgbClr val="262626"/>
                </a:solidFill>
              </a:rPr>
            </a:br>
            <a:r>
              <a:rPr lang="en-US" sz="32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3200">
              <a:solidFill>
                <a:srgbClr val="262626"/>
              </a:solidFill>
            </a:endParaRPr>
          </a:p>
        </p:txBody>
      </p:sp>
      <p:sp>
        <p:nvSpPr>
          <p:cNvPr id="762" name="Google Shape;762;p41"/>
          <p:cNvSpPr/>
          <p:nvPr/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lt1"/>
          </a:solidFill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3" name="Google Shape;763;p4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412683" y="1738417"/>
            <a:ext cx="2433793" cy="32023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4" name="Google Shape;764;p41"/>
          <p:cNvCxnSpPr/>
          <p:nvPr/>
        </p:nvCxnSpPr>
        <p:spPr>
          <a:xfrm>
            <a:off x="4626508" y="2400639"/>
            <a:ext cx="6270089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5" name="Google Shape;765;p41"/>
          <p:cNvSpPr txBox="1">
            <a:spLocks noGrp="1"/>
          </p:cNvSpPr>
          <p:nvPr>
            <p:ph type="body" idx="1"/>
          </p:nvPr>
        </p:nvSpPr>
        <p:spPr>
          <a:xfrm>
            <a:off x="4626508" y="1923656"/>
            <a:ext cx="6505104" cy="3952213"/>
          </a:xfrm>
          <a:prstGeom prst="rect">
            <a:avLst/>
          </a:prstGeom>
          <a:solidFill>
            <a:srgbClr val="D2EEE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>
              <a:solidFill>
                <a:srgbClr val="26262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</a:pPr>
            <a:r>
              <a:rPr lang="en-US" sz="28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Redoslijed koji je naveden u tom mišljenju ne predstavlja LISTU PRIORITETA učenika</a:t>
            </a:r>
            <a:endParaRPr sz="2800">
              <a:solidFill>
                <a:srgbClr val="262626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</a:pPr>
            <a:endParaRPr sz="2800">
              <a:solidFill>
                <a:srgbClr val="26262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</a:pPr>
            <a:r>
              <a:rPr lang="en-US" sz="28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   Programe učenik i njegovi roditelji trebaju  poreda</a:t>
            </a:r>
            <a:r>
              <a:rPr lang="en-US" sz="2800">
                <a:latin typeface="Candara"/>
                <a:ea typeface="Candara"/>
                <a:cs typeface="Candara"/>
                <a:sym typeface="Candara"/>
              </a:rPr>
              <a:t>ti</a:t>
            </a:r>
            <a:r>
              <a:rPr lang="en-US" sz="28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sami,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</a:pPr>
            <a:r>
              <a:rPr lang="en-US" sz="28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prema  svojim željama na poseban obrazac</a:t>
            </a:r>
            <a:endParaRPr sz="2800">
              <a:solidFill>
                <a:srgbClr val="262626"/>
              </a:solidFill>
            </a:endParaRPr>
          </a:p>
          <a:p>
            <a:pPr marL="274320" lvl="0" indent="-15367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</a:pPr>
            <a:endParaRPr>
              <a:solidFill>
                <a:srgbClr val="26262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66" name="Google Shape;766;p41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47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2" name="Google Shape;772;p84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73" name="Google Shape;773;p8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4" name="Google Shape;774;p8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5" name="Google Shape;775;p8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6" name="Google Shape;776;p8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7" name="Google Shape;777;p84"/>
          <p:cNvSpPr txBox="1">
            <a:spLocks noGrp="1"/>
          </p:cNvSpPr>
          <p:nvPr>
            <p:ph type="title"/>
          </p:nvPr>
        </p:nvSpPr>
        <p:spPr>
          <a:xfrm>
            <a:off x="4588160" y="619789"/>
            <a:ext cx="62700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CCCAB"/>
                </a:solidFill>
              </a:rPr>
              <a:t>Obrazac za prijavu</a:t>
            </a:r>
            <a:br>
              <a:rPr lang="en-US" sz="4000">
                <a:solidFill>
                  <a:srgbClr val="7CCCAB"/>
                </a:solidFill>
              </a:rPr>
            </a:br>
            <a:r>
              <a:rPr lang="en-US" sz="4000">
                <a:solidFill>
                  <a:srgbClr val="7CCCAB"/>
                </a:solidFill>
              </a:rPr>
              <a:t>programa u Gradskom uredu</a:t>
            </a:r>
            <a:endParaRPr/>
          </a:p>
        </p:txBody>
      </p:sp>
      <p:sp>
        <p:nvSpPr>
          <p:cNvPr id="778" name="Google Shape;778;p84"/>
          <p:cNvSpPr/>
          <p:nvPr/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lt1"/>
          </a:solidFill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9" name="Google Shape;779;p84"/>
          <p:cNvCxnSpPr/>
          <p:nvPr/>
        </p:nvCxnSpPr>
        <p:spPr>
          <a:xfrm>
            <a:off x="4626508" y="2400639"/>
            <a:ext cx="6270089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0" name="Google Shape;780;p84"/>
          <p:cNvSpPr txBox="1">
            <a:spLocks noGrp="1"/>
          </p:cNvSpPr>
          <p:nvPr>
            <p:ph type="body" idx="1"/>
          </p:nvPr>
        </p:nvSpPr>
        <p:spPr>
          <a:xfrm>
            <a:off x="4626508" y="1923656"/>
            <a:ext cx="6505104" cy="3952213"/>
          </a:xfrm>
          <a:prstGeom prst="rect">
            <a:avLst/>
          </a:prstGeom>
          <a:solidFill>
            <a:srgbClr val="D2EEE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4800">
                <a:solidFill>
                  <a:srgbClr val="7CCCAB"/>
                </a:solidFill>
              </a:rPr>
              <a:t/>
            </a:r>
            <a:br>
              <a:rPr lang="en-US" sz="4800">
                <a:solidFill>
                  <a:srgbClr val="7CCCAB"/>
                </a:solidFill>
              </a:rPr>
            </a:br>
            <a:r>
              <a:rPr lang="en-US" sz="4800">
                <a:solidFill>
                  <a:srgbClr val="7CCCAB"/>
                </a:solidFill>
              </a:rPr>
              <a:t/>
            </a:r>
            <a:br>
              <a:rPr lang="en-US" sz="4800">
                <a:solidFill>
                  <a:srgbClr val="7CCCAB"/>
                </a:solidFill>
              </a:rPr>
            </a:br>
            <a:r>
              <a:rPr lang="en-US" sz="3300">
                <a:solidFill>
                  <a:schemeClr val="dk1"/>
                </a:solidFill>
              </a:rPr>
              <a:t>VAŽNO :</a:t>
            </a:r>
            <a:br>
              <a:rPr lang="en-US" sz="3300">
                <a:solidFill>
                  <a:schemeClr val="dk1"/>
                </a:solidFill>
              </a:rPr>
            </a:br>
            <a:r>
              <a:rPr lang="en-US" sz="3300">
                <a:solidFill>
                  <a:schemeClr val="dk1"/>
                </a:solidFill>
              </a:rPr>
              <a:t> </a:t>
            </a:r>
            <a:br>
              <a:rPr lang="en-US" sz="3300">
                <a:solidFill>
                  <a:schemeClr val="dk1"/>
                </a:solidFill>
              </a:rPr>
            </a:br>
            <a:r>
              <a:rPr lang="en-US" sz="3300" b="1">
                <a:solidFill>
                  <a:schemeClr val="dk1"/>
                </a:solidFill>
              </a:rPr>
              <a:t>Navedeni programi moraju biti iz  mišljenja HZZ-a poredani po prioritetu</a:t>
            </a:r>
            <a:br>
              <a:rPr lang="en-US" sz="3300" b="1">
                <a:solidFill>
                  <a:schemeClr val="dk1"/>
                </a:solidFill>
              </a:rPr>
            </a:br>
            <a:endParaRPr sz="33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81" name="Google Shape;781;p84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48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2" name="Google Shape;782;p84" descr="C:\Users\jpajcic\Desktop\Fil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7885" y="609600"/>
            <a:ext cx="3728224" cy="5759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6"/>
          <p:cNvSpPr txBox="1">
            <a:spLocks noGrp="1"/>
          </p:cNvSpPr>
          <p:nvPr>
            <p:ph type="title"/>
          </p:nvPr>
        </p:nvSpPr>
        <p:spPr>
          <a:xfrm>
            <a:off x="1703388" y="1196975"/>
            <a:ext cx="8785225" cy="58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ndara"/>
              <a:buNone/>
            </a:pPr>
            <a:r>
              <a:rPr lang="en-US" sz="32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PRIJAVA OBRAZOVNIH PROGRAMA</a:t>
            </a:r>
            <a:endParaRPr/>
          </a:p>
        </p:txBody>
      </p:sp>
      <p:sp>
        <p:nvSpPr>
          <p:cNvPr id="797" name="Google Shape;797;p46"/>
          <p:cNvSpPr txBox="1">
            <a:spLocks noGrp="1"/>
          </p:cNvSpPr>
          <p:nvPr>
            <p:ph type="body" idx="1"/>
          </p:nvPr>
        </p:nvSpPr>
        <p:spPr>
          <a:xfrm>
            <a:off x="341350" y="853375"/>
            <a:ext cx="11233500" cy="60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SzPct val="92715"/>
              <a:buNone/>
            </a:pPr>
            <a:endParaRPr sz="2604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PRIJAVNICA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koju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učenik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roditelj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potpisuju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hr-HR" sz="3800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Zupanijskom</a:t>
            </a:r>
            <a:r>
              <a:rPr lang="hr-HR" sz="38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uredu</a:t>
            </a:r>
            <a:r>
              <a:rPr lang="en-US" sz="38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ZAMJENJUJE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prijavnicu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koju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ostali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učenici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daju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razredniku</a:t>
            </a:r>
            <a:endParaRPr sz="3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3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Kandidati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će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stranici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srednje.e-upisi.hr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kada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prijave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imati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karticu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Moj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odabir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 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vidjeti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programe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koje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unio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županijski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upravni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odjel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None/>
            </a:pPr>
            <a:endParaRPr sz="38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3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Kandidati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rangiraju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zasebnim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ljestvicama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poretka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temeljem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ostvarenog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ukupnog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broja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bodova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8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rezultati</a:t>
            </a:r>
            <a:r>
              <a:rPr lang="en-US" sz="3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hr-HR" sz="38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8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.6</a:t>
            </a:r>
            <a:endParaRPr sz="2604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lvl="0" indent="-203200" algn="l" rtl="0">
              <a:lnSpc>
                <a:spcPct val="130000"/>
              </a:lnSpc>
              <a:spcBef>
                <a:spcPts val="220"/>
              </a:spcBef>
              <a:spcAft>
                <a:spcPts val="0"/>
              </a:spcAft>
              <a:buSzPct val="1150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03200" algn="l" rtl="0">
              <a:lnSpc>
                <a:spcPct val="130000"/>
              </a:lnSpc>
              <a:spcBef>
                <a:spcPts val="220"/>
              </a:spcBef>
              <a:spcAft>
                <a:spcPts val="0"/>
              </a:spcAft>
              <a:buSzPct val="1150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20447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ct val="1150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r>
              <a:rPr lang="en-US" sz="28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ZAKONODAVNI OKVIR</a:t>
            </a:r>
            <a:endParaRPr sz="2800">
              <a:solidFill>
                <a:srgbClr val="262626"/>
              </a:solidFill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6"/>
          <p:cNvGrpSpPr/>
          <p:nvPr/>
        </p:nvGrpSpPr>
        <p:grpSpPr>
          <a:xfrm>
            <a:off x="5003125" y="23485"/>
            <a:ext cx="7290076" cy="6857753"/>
            <a:chOff x="0" y="609604"/>
            <a:chExt cx="7435060" cy="5391315"/>
          </a:xfrm>
        </p:grpSpPr>
        <p:sp>
          <p:nvSpPr>
            <p:cNvPr id="193" name="Google Shape;193;p6"/>
            <p:cNvSpPr/>
            <p:nvPr/>
          </p:nvSpPr>
          <p:spPr>
            <a:xfrm>
              <a:off x="0" y="609604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72393" y="681997"/>
              <a:ext cx="7290274" cy="1338188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Zakon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odgoju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obrazovanju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 OŠ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SŠ</a:t>
              </a:r>
              <a:endParaRPr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https://www.zakon.hr/z/317/Zakon-o-odgoju-i-obrazovanju-u-osnovnoj-i-srednjoj-%C5%A1koli</a:t>
              </a:r>
              <a:endParaRPr sz="14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2555538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72393" y="2627931"/>
              <a:ext cx="7290274" cy="13381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300" b="1" i="0" u="sng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Pravilnik</a:t>
              </a:r>
              <a:r>
                <a:rPr lang="en-US" sz="2300" b="1" i="0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o </a:t>
              </a:r>
              <a:r>
                <a:rPr lang="en-US" sz="2300" b="1" i="0" u="sng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elementima</a:t>
              </a:r>
              <a:r>
                <a:rPr lang="en-US" sz="2300" b="1" i="0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i</a:t>
              </a:r>
              <a:r>
                <a:rPr lang="en-US" sz="2300" b="1" i="0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kriterijima</a:t>
              </a:r>
              <a:r>
                <a:rPr lang="en-US" sz="2300" b="1" i="0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 </a:t>
              </a:r>
              <a:r>
                <a:rPr lang="en-US" sz="2300" b="1" i="0" u="sng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za</a:t>
              </a:r>
              <a:r>
                <a:rPr lang="en-US" sz="2300" b="1" i="0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izbor</a:t>
              </a:r>
              <a:r>
                <a:rPr lang="en-US" sz="2300" b="1" i="0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kandidata</a:t>
              </a:r>
              <a:r>
                <a:rPr lang="en-US" sz="2300" b="1" i="0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za</a:t>
              </a:r>
              <a:r>
                <a:rPr lang="en-US" sz="2300" b="1" i="0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upis</a:t>
              </a:r>
              <a:r>
                <a:rPr lang="en-US" sz="2300" b="1" i="0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u 1.r. SŠ/ </a:t>
              </a:r>
              <a:r>
                <a:rPr lang="en-US" sz="2300" b="1" i="0" u="sng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dopuna</a:t>
              </a:r>
              <a:r>
                <a:rPr lang="en-US" sz="2300" b="1" i="0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pravilnika</a:t>
              </a:r>
              <a:r>
                <a:rPr lang="en-US" sz="2300" b="1" i="0" u="sng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  <a:hlinkClick r:id="rId8"/>
                </a:rPr>
                <a:t> </a:t>
              </a:r>
              <a:endParaRPr sz="2300" b="1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u="sng" dirty="0" err="1" smtClean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Pravilnik</a:t>
              </a:r>
              <a:r>
                <a:rPr lang="en-US" sz="1800" u="sng" dirty="0" smtClean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o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izmjenama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i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dopunama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Pravilnika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o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elementima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i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kriterijima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za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izbor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kandidata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za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upis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u I.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razred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srednje</a:t>
              </a:r>
              <a:r>
                <a:rPr lang="en-US" sz="1800" u="sng" dirty="0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škole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0" y="4517945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10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72393" y="4590338"/>
              <a:ext cx="7290274" cy="133818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Odluka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upisu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kandidata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 1.r. SŠ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šk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god. </a:t>
              </a:r>
              <a:r>
                <a:rPr lang="en-US" sz="2400" b="1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202</a:t>
              </a:r>
              <a:r>
                <a:rPr lang="hr-HR" sz="2400" b="1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400" b="1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./202</a:t>
              </a:r>
              <a:r>
                <a:rPr lang="hr-HR" sz="2400" b="1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en-US" sz="2400" b="1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r-HR" sz="1800" b="0" i="1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 javnom savjetovanju</a:t>
              </a:r>
              <a:endParaRPr sz="18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7463125" y="1261425"/>
            <a:ext cx="3987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538B"/>
              </a:buClr>
              <a:buSzPts val="6600"/>
              <a:buNone/>
            </a:pPr>
            <a:r>
              <a:rPr lang="en-US" sz="6600" b="1">
                <a:solidFill>
                  <a:srgbClr val="1D538B"/>
                </a:solidFill>
              </a:rPr>
              <a:t>ROKOVI</a:t>
            </a:r>
            <a:endParaRPr/>
          </a:p>
        </p:txBody>
      </p:sp>
      <p:sp>
        <p:nvSpPr>
          <p:cNvPr id="803" name="Google Shape;803;p45"/>
          <p:cNvSpPr txBox="1"/>
          <p:nvPr/>
        </p:nvSpPr>
        <p:spPr>
          <a:xfrm>
            <a:off x="8077200" y="6392862"/>
            <a:ext cx="1905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50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4" name="Google Shape;804;p45" descr="Deadlines &gt; Education Abro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50" y="544650"/>
            <a:ext cx="6896099" cy="58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29317"/>
              </p:ext>
            </p:extLst>
          </p:nvPr>
        </p:nvGraphicFramePr>
        <p:xfrm>
          <a:off x="722880" y="605573"/>
          <a:ext cx="10733497" cy="5858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59071">
                  <a:extLst>
                    <a:ext uri="{9D8B030D-6E8A-4147-A177-3AD203B41FA5}">
                      <a16:colId xmlns:a16="http://schemas.microsoft.com/office/drawing/2014/main" val="1707684596"/>
                    </a:ext>
                  </a:extLst>
                </a:gridCol>
                <a:gridCol w="3474426">
                  <a:extLst>
                    <a:ext uri="{9D8B030D-6E8A-4147-A177-3AD203B41FA5}">
                      <a16:colId xmlns:a16="http://schemas.microsoft.com/office/drawing/2014/main" val="2737131090"/>
                    </a:ext>
                  </a:extLst>
                </a:gridCol>
              </a:tblGrid>
              <a:tr h="175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Opis postupka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Datum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/>
                </a:tc>
                <a:extLst>
                  <a:ext uri="{0D108BD9-81ED-4DB2-BD59-A6C34878D82A}">
                    <a16:rowId xmlns:a16="http://schemas.microsoft.com/office/drawing/2014/main" val="2633068989"/>
                  </a:ext>
                </a:extLst>
              </a:tr>
              <a:tr h="175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Početak prijava u sustav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29. 5. 2023.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3420349609"/>
                  </a:ext>
                </a:extLst>
              </a:tr>
              <a:tr h="368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Registracija kandidata izvan redovitog sustava obrazovanja RH putem </a:t>
                      </a:r>
                      <a:r>
                        <a:rPr lang="hr-HR" sz="1400" u="sng">
                          <a:effectLst/>
                          <a:hlinkClick r:id="rId3"/>
                        </a:rPr>
                        <a:t>srednje.e-upisi.hr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29. 5. do 26. 6.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4141418774"/>
                  </a:ext>
                </a:extLst>
              </a:tr>
              <a:tr h="350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Dostava osobnih dokumenata i svjedodžbi Središnjem prijavnom uredu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29. 5. do 26. 6.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3332121247"/>
                  </a:ext>
                </a:extLst>
              </a:tr>
              <a:tr h="175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Prijava obrazovnih programa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28. 6. do 7. 7.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781943552"/>
                  </a:ext>
                </a:extLst>
              </a:tr>
              <a:tr h="175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Prijava programa koji zahtijevaju dodatne provjere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28. 6. do 2. 7.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1723570031"/>
                  </a:ext>
                </a:extLst>
              </a:tr>
              <a:tr h="864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Dostava dokumentacije: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● Stručnog mišljenja HZZ-a za programe koji to zahtijevaju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● Dokumenata kojima se ostvaruju dodatna prava za upis (dostavljaju se putem </a:t>
                      </a:r>
                      <a:r>
                        <a:rPr lang="hr-HR" sz="1400" u="sng">
                          <a:effectLst/>
                          <a:hlinkClick r:id="rId3"/>
                        </a:rPr>
                        <a:t>srednje.e-upisi.hr </a:t>
                      </a:r>
                      <a:r>
                        <a:rPr lang="hr-HR" sz="1200">
                          <a:effectLst/>
                        </a:rPr>
                        <a:t>)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28. 6. do 6. 7.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2002388816"/>
                  </a:ext>
                </a:extLst>
              </a:tr>
              <a:tr h="175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Provođenje dodatnih ispita i provjera i unos rezultata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 7. do 6. 7.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1213409737"/>
                  </a:ext>
                </a:extLst>
              </a:tr>
              <a:tr h="329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Brisanje kandidata koji nisu zadovoljili preduvjete s lista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6. 7. 2023.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182781039"/>
                  </a:ext>
                </a:extLst>
              </a:tr>
              <a:tr h="175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Unos prigovora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7. 7. 2023.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3750695641"/>
                  </a:ext>
                </a:extLst>
              </a:tr>
              <a:tr h="175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Objava konačnih ljestvica poretka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10. 7. 2023.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1182053814"/>
                  </a:ext>
                </a:extLst>
              </a:tr>
              <a:tr h="1915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Dostava dokumenata koji su uvjet za upis u određeni program obrazovanja srednje škole.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Može se obaviti elektronski putem </a:t>
                      </a:r>
                      <a:r>
                        <a:rPr lang="hr-HR" sz="1400" u="sng">
                          <a:effectLst/>
                          <a:hlinkClick r:id="rId3"/>
                        </a:rPr>
                        <a:t>srednje.e-upisi.hr </a:t>
                      </a:r>
                      <a:r>
                        <a:rPr lang="hr-HR" sz="1200">
                          <a:effectLst/>
                        </a:rPr>
                        <a:t>ili dolaskom u školu na propisani datum.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Točan datum zaprimanja dokumenata uživo za svaku školu stoji na mrežnim stranicama i oglasnim pločama škola.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● Upisnica ( </a:t>
                      </a:r>
                      <a:r>
                        <a:rPr lang="hr-HR" sz="1200" u="sng">
                          <a:effectLst/>
                        </a:rPr>
                        <a:t>obvezno za sve učenike </a:t>
                      </a:r>
                      <a:r>
                        <a:rPr lang="hr-HR" sz="1200">
                          <a:effectLst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● potvrda liječnika školske medicine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● potvrda obiteljskog liječnika ili liječnička svjedodžba medicine rada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10. 7. do 13. 7.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3209586201"/>
                  </a:ext>
                </a:extLst>
              </a:tr>
              <a:tr h="329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Objava okvirnog broja slobodnih mjesta za jesenski upisni rok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14. 7. 2023.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2283468132"/>
                  </a:ext>
                </a:extLst>
              </a:tr>
              <a:tr h="329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Službena objava slobodnih mjesta za jesenski upisni rok 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7. 8. 2023. 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88" marR="41088" marT="0" marB="0" anchor="ctr"/>
                </a:tc>
                <a:extLst>
                  <a:ext uri="{0D108BD9-81ED-4DB2-BD59-A6C34878D82A}">
                    <a16:rowId xmlns:a16="http://schemas.microsoft.com/office/drawing/2014/main" val="25722741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2d25715cb3_0_101"/>
          <p:cNvSpPr txBox="1">
            <a:spLocks noGrp="1"/>
          </p:cNvSpPr>
          <p:nvPr>
            <p:ph type="title"/>
          </p:nvPr>
        </p:nvSpPr>
        <p:spPr>
          <a:xfrm>
            <a:off x="1497102" y="102868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Prijavnice</a:t>
            </a:r>
            <a:endParaRPr sz="5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12d25715cb3_0_10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818" name="Google Shape;818;g12d25715cb3_0_101"/>
          <p:cNvSpPr txBox="1"/>
          <p:nvPr/>
        </p:nvSpPr>
        <p:spPr>
          <a:xfrm>
            <a:off x="985750" y="2079125"/>
            <a:ext cx="10420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solidFill>
                  <a:srgbClr val="FF0000"/>
                </a:solidFill>
              </a:rPr>
              <a:t>Od ove godine ih više nema</a:t>
            </a:r>
            <a:endParaRPr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6"/>
          <p:cNvSpPr txBox="1">
            <a:spLocks noGrp="1"/>
          </p:cNvSpPr>
          <p:nvPr>
            <p:ph type="title"/>
          </p:nvPr>
        </p:nvSpPr>
        <p:spPr>
          <a:xfrm>
            <a:off x="1021975" y="692150"/>
            <a:ext cx="105114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44"/>
              <a:buFont typeface="Candara"/>
              <a:buNone/>
            </a:pP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UPISNICE 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ostali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dokumenti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lang="en-US" sz="40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r>
              <a:rPr lang="hr-HR" sz="29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9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.-13.7.202</a:t>
            </a:r>
            <a:r>
              <a:rPr lang="hr-HR" sz="29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9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9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5900" dirty="0">
              <a:solidFill>
                <a:srgbClr val="FF0000"/>
              </a:solidFill>
            </a:endParaRPr>
          </a:p>
        </p:txBody>
      </p:sp>
      <p:sp>
        <p:nvSpPr>
          <p:cNvPr id="824" name="Google Shape;824;p56"/>
          <p:cNvSpPr txBox="1">
            <a:spLocks noGrp="1"/>
          </p:cNvSpPr>
          <p:nvPr>
            <p:ph type="body" idx="1"/>
          </p:nvPr>
        </p:nvSpPr>
        <p:spPr>
          <a:xfrm>
            <a:off x="1021969" y="2584180"/>
            <a:ext cx="9894269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endParaRPr sz="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*"/>
            </a:pP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učenici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ispisuju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svog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sučelja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donose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srednju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školu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na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upis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svim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ostalim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dokumentima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koje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traži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ta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škola</a:t>
            </a:r>
            <a:endParaRPr dirty="0"/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03200" algn="ctr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*"/>
            </a:pP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rokove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određuju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srednje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škole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pa je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potrebno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njihove</a:t>
            </a:r>
            <a:r>
              <a:rPr lang="en-US" sz="2800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web </a:t>
            </a:r>
            <a:r>
              <a:rPr lang="en-US" sz="2800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stranice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0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endParaRPr/>
          </a:p>
        </p:txBody>
      </p:sp>
      <p:sp>
        <p:nvSpPr>
          <p:cNvPr id="830" name="Google Shape;830;p10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30023"/>
              </p:ext>
            </p:extLst>
          </p:nvPr>
        </p:nvGraphicFramePr>
        <p:xfrm>
          <a:off x="611066" y="561609"/>
          <a:ext cx="11100287" cy="6221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07130">
                  <a:extLst>
                    <a:ext uri="{9D8B030D-6E8A-4147-A177-3AD203B41FA5}">
                      <a16:colId xmlns:a16="http://schemas.microsoft.com/office/drawing/2014/main" val="4211689293"/>
                    </a:ext>
                  </a:extLst>
                </a:gridCol>
                <a:gridCol w="3593157">
                  <a:extLst>
                    <a:ext uri="{9D8B030D-6E8A-4147-A177-3AD203B41FA5}">
                      <a16:colId xmlns:a16="http://schemas.microsoft.com/office/drawing/2014/main" val="1052024657"/>
                    </a:ext>
                  </a:extLst>
                </a:gridCol>
              </a:tblGrid>
              <a:tr h="179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Opis postupka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Datum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/>
                </a:tc>
                <a:extLst>
                  <a:ext uri="{0D108BD9-81ED-4DB2-BD59-A6C34878D82A}">
                    <a16:rowId xmlns:a16="http://schemas.microsoft.com/office/drawing/2014/main" val="518077989"/>
                  </a:ext>
                </a:extLst>
              </a:tr>
              <a:tr h="359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Registracija za kandidate izvan redovitog sustava obrazovanja RH 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16. 8. do 21. 8.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extLst>
                  <a:ext uri="{0D108BD9-81ED-4DB2-BD59-A6C34878D82A}">
                    <a16:rowId xmlns:a16="http://schemas.microsoft.com/office/drawing/2014/main" val="1028853333"/>
                  </a:ext>
                </a:extLst>
              </a:tr>
              <a:tr h="538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Dostava osobnih dokumenata, svjedodžbi i ostale dokumentacije za kandidate izvan redovitog sustava obrazovanja RH Središnjem prijavnom uredu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16. 8. do 21. 8.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extLst>
                  <a:ext uri="{0D108BD9-81ED-4DB2-BD59-A6C34878D82A}">
                    <a16:rowId xmlns:a16="http://schemas.microsoft.com/office/drawing/2014/main" val="1123073023"/>
                  </a:ext>
                </a:extLst>
              </a:tr>
              <a:tr h="336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Početak prijava u sustav i prijava obrazovnih programa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21. 8. do 25. 8.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extLst>
                  <a:ext uri="{0D108BD9-81ED-4DB2-BD59-A6C34878D82A}">
                    <a16:rowId xmlns:a16="http://schemas.microsoft.com/office/drawing/2014/main" val="1480988031"/>
                  </a:ext>
                </a:extLst>
              </a:tr>
              <a:tr h="345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Prijava obrazovnih programa koji zahtijevaju dodatne provjere </a:t>
                      </a:r>
                      <a:endParaRPr lang="hr-HR" sz="14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21. 8. do 23. 8.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extLst>
                  <a:ext uri="{0D108BD9-81ED-4DB2-BD59-A6C34878D82A}">
                    <a16:rowId xmlns:a16="http://schemas.microsoft.com/office/drawing/2014/main" val="2582225101"/>
                  </a:ext>
                </a:extLst>
              </a:tr>
              <a:tr h="881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Dostava dokumentacije: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● Stručnog mišljenja HZZ-a za programe koji to zahtijevaju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● Dokumenata kojima se ostvaruju dodatna prava za upis (dostavljaju se putem </a:t>
                      </a:r>
                      <a:r>
                        <a:rPr lang="hr-HR" sz="1600" u="sng">
                          <a:effectLst/>
                          <a:hlinkClick r:id="rId3"/>
                        </a:rPr>
                        <a:t>srednje.e-upisi.hr </a:t>
                      </a:r>
                      <a:r>
                        <a:rPr lang="hr-HR" sz="1400">
                          <a:effectLst/>
                        </a:rPr>
                        <a:t>)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21. 8. do 24. 8.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extLst>
                  <a:ext uri="{0D108BD9-81ED-4DB2-BD59-A6C34878D82A}">
                    <a16:rowId xmlns:a16="http://schemas.microsoft.com/office/drawing/2014/main" val="22292460"/>
                  </a:ext>
                </a:extLst>
              </a:tr>
              <a:tr h="179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Provođenje dodatnih ispita i provjera te unos rezultata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24. 8. 2023.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extLst>
                  <a:ext uri="{0D108BD9-81ED-4DB2-BD59-A6C34878D82A}">
                    <a16:rowId xmlns:a16="http://schemas.microsoft.com/office/drawing/2014/main" val="2594705677"/>
                  </a:ext>
                </a:extLst>
              </a:tr>
              <a:tr h="336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Brisanje kandidata koji nisu zadovoljili preduvjete s lista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25. 8. 2023.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extLst>
                  <a:ext uri="{0D108BD9-81ED-4DB2-BD59-A6C34878D82A}">
                    <a16:rowId xmlns:a16="http://schemas.microsoft.com/office/drawing/2014/main" val="2838526772"/>
                  </a:ext>
                </a:extLst>
              </a:tr>
              <a:tr h="179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Unos prigovora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25. 8. 2023.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extLst>
                  <a:ext uri="{0D108BD9-81ED-4DB2-BD59-A6C34878D82A}">
                    <a16:rowId xmlns:a16="http://schemas.microsoft.com/office/drawing/2014/main" val="304788291"/>
                  </a:ext>
                </a:extLst>
              </a:tr>
              <a:tr h="1795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Objava konačnih ljestvica poretka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26. 8. 2023.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extLst>
                  <a:ext uri="{0D108BD9-81ED-4DB2-BD59-A6C34878D82A}">
                    <a16:rowId xmlns:a16="http://schemas.microsoft.com/office/drawing/2014/main" val="1206699099"/>
                  </a:ext>
                </a:extLst>
              </a:tr>
              <a:tr h="1929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Dostava dokumenata koji su uvjet za upis u određeni program obrazovanja srednje škole.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Može se obaviti elektronski putem </a:t>
                      </a:r>
                      <a:r>
                        <a:rPr lang="hr-HR" sz="1600" u="sng">
                          <a:effectLst/>
                          <a:hlinkClick r:id="rId3"/>
                        </a:rPr>
                        <a:t>srednje.e-upisi.hr </a:t>
                      </a:r>
                      <a:r>
                        <a:rPr lang="hr-HR" sz="1400">
                          <a:effectLst/>
                        </a:rPr>
                        <a:t>ili dolaskom u školu na propisani datum.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Točan datum zaprimanja dokumenata uživo za svaku školu stoji na mrežnim stranicama i oglasnim pločama škola.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● Upisnica ( </a:t>
                      </a:r>
                      <a:r>
                        <a:rPr lang="hr-HR" sz="1400" u="sng">
                          <a:effectLst/>
                        </a:rPr>
                        <a:t>obvezno za sve učenike </a:t>
                      </a:r>
                      <a:r>
                        <a:rPr lang="hr-HR" sz="1400">
                          <a:effectLst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● potvrda liječnika školske medicine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● potvrda obiteljskog liječnika ili liječnička svjedodžba medicine rada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26. 8. do 29. 8.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extLst>
                  <a:ext uri="{0D108BD9-81ED-4DB2-BD59-A6C34878D82A}">
                    <a16:rowId xmlns:a16="http://schemas.microsoft.com/office/drawing/2014/main" val="2098751286"/>
                  </a:ext>
                </a:extLst>
              </a:tr>
              <a:tr h="359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Objava slobodnih upisnih mjesta nakon jesenskog upisnog roka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30. 8. 2023. 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34" marR="41234" marT="0" marB="0" anchor="ctr"/>
                </a:tc>
                <a:extLst>
                  <a:ext uri="{0D108BD9-81ED-4DB2-BD59-A6C34878D82A}">
                    <a16:rowId xmlns:a16="http://schemas.microsoft.com/office/drawing/2014/main" val="381031849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8"/>
          <p:cNvSpPr txBox="1">
            <a:spLocks noGrp="1"/>
          </p:cNvSpPr>
          <p:nvPr>
            <p:ph type="title"/>
          </p:nvPr>
        </p:nvSpPr>
        <p:spPr>
          <a:xfrm>
            <a:off x="801278" y="895546"/>
            <a:ext cx="10680569" cy="267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100" b="1" i="0" u="none" strike="noStrike" cap="none">
                <a:latin typeface="Garamond"/>
                <a:ea typeface="Garamond"/>
                <a:cs typeface="Garamond"/>
                <a:sym typeface="Garamond"/>
              </a:rPr>
              <a:t>U drugome odnosno jesenskom upisnom roku moguće je prijaviti samo obrazovne programe za koje upisna kvota u ljetnom roku nije popunjena.</a:t>
            </a:r>
            <a:endParaRPr/>
          </a:p>
        </p:txBody>
      </p:sp>
      <p:sp>
        <p:nvSpPr>
          <p:cNvPr id="837" name="Google Shape;837;p4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US" sz="800"/>
              <a:t>55</a:t>
            </a:fld>
            <a:endParaRPr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9"/>
          <p:cNvSpPr txBox="1">
            <a:spLocks noGrp="1"/>
          </p:cNvSpPr>
          <p:nvPr>
            <p:ph type="title"/>
          </p:nvPr>
        </p:nvSpPr>
        <p:spPr>
          <a:xfrm>
            <a:off x="1919287" y="8366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endParaRPr sz="4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43" name="Google Shape;843;p49"/>
          <p:cNvSpPr txBox="1">
            <a:spLocks noGrp="1"/>
          </p:cNvSpPr>
          <p:nvPr>
            <p:ph type="body" idx="1"/>
          </p:nvPr>
        </p:nvSpPr>
        <p:spPr>
          <a:xfrm>
            <a:off x="1981200" y="1989138"/>
            <a:ext cx="8229600" cy="413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44" name="Google Shape;844;p49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56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60452"/>
              </p:ext>
            </p:extLst>
          </p:nvPr>
        </p:nvGraphicFramePr>
        <p:xfrm>
          <a:off x="727882" y="455071"/>
          <a:ext cx="10983472" cy="6036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8128">
                  <a:extLst>
                    <a:ext uri="{9D8B030D-6E8A-4147-A177-3AD203B41FA5}">
                      <a16:colId xmlns:a16="http://schemas.microsoft.com/office/drawing/2014/main" val="3772230492"/>
                    </a:ext>
                  </a:extLst>
                </a:gridCol>
                <a:gridCol w="3555344">
                  <a:extLst>
                    <a:ext uri="{9D8B030D-6E8A-4147-A177-3AD203B41FA5}">
                      <a16:colId xmlns:a16="http://schemas.microsoft.com/office/drawing/2014/main" val="469693772"/>
                    </a:ext>
                  </a:extLst>
                </a:gridCol>
              </a:tblGrid>
              <a:tr h="208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Opis postupka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Datum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/>
                </a:tc>
                <a:extLst>
                  <a:ext uri="{0D108BD9-81ED-4DB2-BD59-A6C34878D82A}">
                    <a16:rowId xmlns:a16="http://schemas.microsoft.com/office/drawing/2014/main" val="869859419"/>
                  </a:ext>
                </a:extLst>
              </a:tr>
              <a:tr h="1267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Kandidati s teškoćama u razvoju prijavljuju se u županijske upravne odjele za obrazovanje, odnosno Gradskom uredu za obrazovanje, sport i mlade Grada Zagreba te iskazuju svoj odabir s liste prioriteta redom kako bi željeli upisati obrazovne programe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29. 5. do 16. 6.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extLst>
                  <a:ext uri="{0D108BD9-81ED-4DB2-BD59-A6C34878D82A}">
                    <a16:rowId xmlns:a16="http://schemas.microsoft.com/office/drawing/2014/main" val="1348648452"/>
                  </a:ext>
                </a:extLst>
              </a:tr>
              <a:tr h="648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Registracija kandidata s teškoćama u razvoju izvan redovitog sustava obrazovanja RH putem </a:t>
                      </a:r>
                      <a:r>
                        <a:rPr lang="hr-HR" sz="1600" u="sng">
                          <a:effectLst/>
                          <a:hlinkClick r:id="rId3"/>
                        </a:rPr>
                        <a:t>srednje.e-upisi.hr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29. 5. do 16. 6.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extLst>
                  <a:ext uri="{0D108BD9-81ED-4DB2-BD59-A6C34878D82A}">
                    <a16:rowId xmlns:a16="http://schemas.microsoft.com/office/drawing/2014/main" val="3852676327"/>
                  </a:ext>
                </a:extLst>
              </a:tr>
              <a:tr h="840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Dostava osobnih dokumenata i svjedodžbi za kandidate s teškoćama u razvoju izvan redovitog sustava obrazovanja RH Središnjem prijavnom uredu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29. 5. do 16. 6.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extLst>
                  <a:ext uri="{0D108BD9-81ED-4DB2-BD59-A6C34878D82A}">
                    <a16:rowId xmlns:a16="http://schemas.microsoft.com/office/drawing/2014/main" val="444568716"/>
                  </a:ext>
                </a:extLst>
              </a:tr>
              <a:tr h="626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Upisna povjerenstva županijskih upravnih odjela i Gradskog ureda za obrazovanje, sport i mlade Grada Zagreba unose navedene odabire u sustav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29. 5. do 21. 6.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extLst>
                  <a:ext uri="{0D108BD9-81ED-4DB2-BD59-A6C34878D82A}">
                    <a16:rowId xmlns:a16="http://schemas.microsoft.com/office/drawing/2014/main" val="2263931356"/>
                  </a:ext>
                </a:extLst>
              </a:tr>
              <a:tr h="671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Dostava dokumenata kojima se ostvaruju dodatna prava za upis (dostavljaju se putem </a:t>
                      </a:r>
                      <a:r>
                        <a:rPr lang="hr-HR" sz="1600" u="sng">
                          <a:effectLst/>
                          <a:hlinkClick r:id="rId3"/>
                        </a:rPr>
                        <a:t>srednje.e-upisi.hr </a:t>
                      </a:r>
                      <a:r>
                        <a:rPr lang="hr-HR" sz="1400">
                          <a:effectLst/>
                        </a:rPr>
                        <a:t>)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29. 5. do 26. 6.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extLst>
                  <a:ext uri="{0D108BD9-81ED-4DB2-BD59-A6C34878D82A}">
                    <a16:rowId xmlns:a16="http://schemas.microsoft.com/office/drawing/2014/main" val="2380215277"/>
                  </a:ext>
                </a:extLst>
              </a:tr>
              <a:tr h="416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Provođenje dodatnih provjera za kandidate s teškoćama u razvoju i unos rezultata u sustav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23. 6. do 26. 6.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extLst>
                  <a:ext uri="{0D108BD9-81ED-4DB2-BD59-A6C34878D82A}">
                    <a16:rowId xmlns:a16="http://schemas.microsoft.com/office/drawing/2014/main" val="321246745"/>
                  </a:ext>
                </a:extLst>
              </a:tr>
              <a:tr h="208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Početak prikaza ljestvica poretka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26. 6. 2023.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extLst>
                  <a:ext uri="{0D108BD9-81ED-4DB2-BD59-A6C34878D82A}">
                    <a16:rowId xmlns:a16="http://schemas.microsoft.com/office/drawing/2014/main" val="2904121618"/>
                  </a:ext>
                </a:extLst>
              </a:tr>
              <a:tr h="208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Rangiranje kandidata s teškoćama u razvoju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27. 6. 2023.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extLst>
                  <a:ext uri="{0D108BD9-81ED-4DB2-BD59-A6C34878D82A}">
                    <a16:rowId xmlns:a16="http://schemas.microsoft.com/office/drawing/2014/main" val="2651236835"/>
                  </a:ext>
                </a:extLst>
              </a:tr>
              <a:tr h="840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Smanjenje upisnih kvota razrednih odjela pojedinih obrazovnih programa sukladno Državnom pedagoškom standardu  zbog upisanih učenika s teškoćama u razvoju </a:t>
                      </a:r>
                      <a:endParaRPr lang="hr-H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28. 6. 2023. </a:t>
                      </a:r>
                      <a:endParaRPr lang="hr-H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121" marR="50121" marT="0" marB="0" anchor="ctr"/>
                </a:tc>
                <a:extLst>
                  <a:ext uri="{0D108BD9-81ED-4DB2-BD59-A6C34878D82A}">
                    <a16:rowId xmlns:a16="http://schemas.microsoft.com/office/drawing/2014/main" val="1746688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8"/>
          <p:cNvSpPr txBox="1">
            <a:spLocks noGrp="1"/>
          </p:cNvSpPr>
          <p:nvPr>
            <p:ph type="body" idx="1"/>
          </p:nvPr>
        </p:nvSpPr>
        <p:spPr>
          <a:xfrm>
            <a:off x="1206630" y="499622"/>
            <a:ext cx="10624009" cy="635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endParaRPr sz="47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4700"/>
              <a:buNone/>
            </a:pPr>
            <a:r>
              <a:rPr lang="en-US" sz="47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IZNIMNO VAŽNO :</a:t>
            </a:r>
            <a:endParaRPr/>
          </a:p>
          <a:p>
            <a:pPr marL="273050" lvl="0" indent="-273050" algn="just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4700"/>
              <a:buNone/>
            </a:pPr>
            <a:endParaRPr sz="4700" b="1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 u="sng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 redovito </a:t>
            </a: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sve obavijesti na linku  </a:t>
            </a:r>
            <a:r>
              <a:rPr lang="en-US" sz="2700" b="1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srednje.e-upisi.hr</a:t>
            </a:r>
            <a:endParaRPr sz="27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 web stranicu škole u koju se učenik želi upisati</a:t>
            </a:r>
            <a:endParaRPr sz="2900"/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pridržavati se zadanih rokova. </a:t>
            </a:r>
            <a:endParaRPr sz="2900"/>
          </a:p>
          <a:p>
            <a:pPr marL="273050" lvl="0" indent="-13335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1" i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                      </a:t>
            </a:r>
            <a:endParaRPr/>
          </a:p>
        </p:txBody>
      </p:sp>
      <p:pic>
        <p:nvPicPr>
          <p:cNvPr id="859" name="Google Shape;859;p58" descr="C:\Users\E\AppData\Local\Microsoft\Windows\Temporary Internet Files\Content.IE5\CC6DGRCI\atencion1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87" y="4941887"/>
            <a:ext cx="20828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9"/>
          <p:cNvSpPr txBox="1">
            <a:spLocks noGrp="1"/>
          </p:cNvSpPr>
          <p:nvPr>
            <p:ph type="title"/>
          </p:nvPr>
        </p:nvSpPr>
        <p:spPr>
          <a:xfrm>
            <a:off x="235670" y="982132"/>
            <a:ext cx="11434714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sz="2900" b="1"/>
              <a:t/>
            </a:r>
            <a:br>
              <a:rPr lang="en-US" sz="2900" b="1"/>
            </a:br>
            <a:r>
              <a:rPr lang="en-US" sz="2900" b="1"/>
              <a:t/>
            </a:r>
            <a:br>
              <a:rPr lang="en-US" sz="2900" b="1"/>
            </a:br>
            <a:r>
              <a:rPr lang="en-US" sz="3600" b="1">
                <a:solidFill>
                  <a:srgbClr val="1D538B"/>
                </a:solidFill>
              </a:rPr>
              <a:t>Preporuke roditeljima za jednostavniji upis u srednju školu </a:t>
            </a:r>
            <a:r>
              <a:rPr lang="en-US" sz="2000" b="1">
                <a:solidFill>
                  <a:srgbClr val="1D538B"/>
                </a:solidFill>
              </a:rPr>
              <a:t/>
            </a:r>
            <a:br>
              <a:rPr lang="en-US" sz="2000" b="1">
                <a:solidFill>
                  <a:srgbClr val="1D538B"/>
                </a:solidFill>
              </a:rPr>
            </a:br>
            <a:r>
              <a:rPr lang="en-US" sz="2000" b="1">
                <a:solidFill>
                  <a:srgbClr val="1D538B"/>
                </a:solidFill>
              </a:rPr>
              <a:t/>
            </a:r>
            <a:br>
              <a:rPr lang="en-US" sz="2000" b="1">
                <a:solidFill>
                  <a:srgbClr val="1D538B"/>
                </a:solidFill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9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9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65" name="Google Shape;865;p59"/>
          <p:cNvSpPr txBox="1">
            <a:spLocks noGrp="1"/>
          </p:cNvSpPr>
          <p:nvPr>
            <p:ph type="body" idx="1"/>
          </p:nvPr>
        </p:nvSpPr>
        <p:spPr>
          <a:xfrm>
            <a:off x="782425" y="1706253"/>
            <a:ext cx="10114172" cy="416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D538B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2800" b="1" i="0" u="none" strike="noStrike" cap="none">
                <a:solidFill>
                  <a:srgbClr val="1D538B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2800" b="1" i="0" u="none" strike="noStrike" cap="none">
              <a:solidFill>
                <a:srgbClr val="1D538B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600" b="0" i="0" u="none" strike="noStrike" cap="none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Dobro proučiti rokove i obveze uz upise</a:t>
            </a:r>
            <a:br>
              <a:rPr lang="en-US" sz="2600" b="0" i="0" u="none" strike="noStrike" cap="none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600" b="0" i="0" u="none" strike="noStrike" cap="none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Donijeti svu potrebnu dokumentaciju za prijavu u Gradski ured     </a:t>
            </a:r>
            <a:br>
              <a:rPr lang="en-US" sz="2600" b="0" i="0" u="none" strike="noStrike" cap="none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00" b="0" i="0" u="none" strike="noStrike" cap="none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rgbClr val="1D538B"/>
                </a:solidFill>
                <a:latin typeface="Arial"/>
                <a:ea typeface="Arial"/>
                <a:cs typeface="Arial"/>
                <a:sym typeface="Arial"/>
              </a:rPr>
              <a:t>Na vrijeme dostaviti upisnu dokumentaciju u srednju školu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9"/>
          <p:cNvSpPr txBox="1"/>
          <p:nvPr/>
        </p:nvSpPr>
        <p:spPr>
          <a:xfrm>
            <a:off x="8077200" y="6392862"/>
            <a:ext cx="1905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58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63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endParaRPr/>
          </a:p>
        </p:txBody>
      </p:sp>
      <p:sp>
        <p:nvSpPr>
          <p:cNvPr id="872" name="Google Shape;872;p63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dk1"/>
                </a:solidFill>
              </a:rPr>
              <a:t>Brošura   „Kamo nakon osnovne škole?”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b="1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r>
              <a:rPr lang="en-US" sz="1100" u="sng">
                <a:solidFill>
                  <a:schemeClr val="hlink"/>
                </a:solidFill>
                <a:hlinkClick r:id="rId3"/>
              </a:rPr>
              <a:t>https://www.hzz.hr/content/publikacije-skole/2019/Kamo_nakon_osnovne_skole-2019-SREDISNJA.pdf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</a:pPr>
            <a:endParaRPr sz="1100" u="sng">
              <a:solidFill>
                <a:schemeClr val="hlink"/>
              </a:solidFill>
              <a:hlinkClick r:id="rId3"/>
            </a:endParaRPr>
          </a:p>
        </p:txBody>
      </p:sp>
      <p:pic>
        <p:nvPicPr>
          <p:cNvPr id="873" name="Google Shape;873;p63" descr="kamo.png">
            <a:hlinkClick r:id="rId4"/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21620" b="21620"/>
          <a:stretch/>
        </p:blipFill>
        <p:spPr>
          <a:xfrm>
            <a:off x="2092751" y="1319752"/>
            <a:ext cx="8084577" cy="5538247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874" name="Google Shape;874;p63"/>
          <p:cNvSpPr/>
          <p:nvPr/>
        </p:nvSpPr>
        <p:spPr>
          <a:xfrm rot="-720000">
            <a:off x="264244" y="177249"/>
            <a:ext cx="1906587" cy="191770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upoznajte sebe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63"/>
          <p:cNvSpPr/>
          <p:nvPr/>
        </p:nvSpPr>
        <p:spPr>
          <a:xfrm rot="1260000">
            <a:off x="10362035" y="4078287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popis škola i programa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63"/>
          <p:cNvSpPr/>
          <p:nvPr/>
        </p:nvSpPr>
        <p:spPr>
          <a:xfrm rot="-720000">
            <a:off x="36765" y="4563677"/>
            <a:ext cx="2117725" cy="2097087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najtraženija zanimanja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63"/>
          <p:cNvSpPr/>
          <p:nvPr/>
        </p:nvSpPr>
        <p:spPr>
          <a:xfrm>
            <a:off x="5299379" y="0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stipendije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63"/>
          <p:cNvSpPr/>
          <p:nvPr/>
        </p:nvSpPr>
        <p:spPr>
          <a:xfrm rot="420000">
            <a:off x="10371579" y="277862"/>
            <a:ext cx="1800225" cy="1800225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rgbClr val="CC33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nastavni planovi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>
            <a:spLocks noGrp="1"/>
          </p:cNvSpPr>
          <p:nvPr>
            <p:ph type="title"/>
          </p:nvPr>
        </p:nvSpPr>
        <p:spPr>
          <a:xfrm>
            <a:off x="1055599" y="694592"/>
            <a:ext cx="2532909" cy="515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Candara"/>
              <a:buNone/>
            </a:pPr>
            <a:r>
              <a:rPr lang="en-US" sz="24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24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24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24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24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24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24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24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UPIS SE ODVIJA PUTEM MREŽNE STRANICE</a:t>
            </a:r>
            <a:b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 dirty="0" err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Nacionalnog</a:t>
            </a: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100" b="1" dirty="0" err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informacijskog</a:t>
            </a: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100" b="1" dirty="0" err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sustava</a:t>
            </a: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100" b="1" dirty="0" err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prijava</a:t>
            </a: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100" b="1" dirty="0" err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100" b="1" dirty="0" err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upisa</a:t>
            </a: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3100" b="1" dirty="0" err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srednje</a:t>
            </a: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100" b="1" dirty="0" err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škole</a:t>
            </a: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  - </a:t>
            </a:r>
            <a:r>
              <a:rPr lang="en-US" sz="3100" b="1" dirty="0" err="1" smtClean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NISpuSŠ</a:t>
            </a: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n-US" sz="3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400" dirty="0">
              <a:solidFill>
                <a:srgbClr val="262626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3"/>
          <p:cNvGrpSpPr/>
          <p:nvPr/>
        </p:nvGrpSpPr>
        <p:grpSpPr>
          <a:xfrm>
            <a:off x="4794400" y="835025"/>
            <a:ext cx="7394536" cy="5337586"/>
            <a:chOff x="0" y="30356"/>
            <a:chExt cx="5914209" cy="4236852"/>
          </a:xfrm>
        </p:grpSpPr>
        <p:sp>
          <p:nvSpPr>
            <p:cNvPr id="209" name="Google Shape;209;p3"/>
            <p:cNvSpPr/>
            <p:nvPr/>
          </p:nvSpPr>
          <p:spPr>
            <a:xfrm>
              <a:off x="0" y="1009728"/>
              <a:ext cx="5914209" cy="152100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 txBox="1"/>
            <p:nvPr/>
          </p:nvSpPr>
          <p:spPr>
            <a:xfrm>
              <a:off x="74247" y="30356"/>
              <a:ext cx="5765700" cy="24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endParaRPr sz="4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endParaRPr sz="4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en-US" sz="43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https://srednje.e-upisi.hr</a:t>
              </a:r>
              <a:endParaRPr sz="43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en-US" sz="4300" u="sng" dirty="0" smtClean="0">
                  <a:solidFill>
                    <a:schemeClr val="dk1"/>
                  </a:solidFill>
                </a:rPr>
                <a:t>2</a:t>
              </a:r>
              <a:r>
                <a:rPr lang="hr-HR" sz="4300" u="sng" dirty="0" smtClean="0">
                  <a:solidFill>
                    <a:schemeClr val="dk1"/>
                  </a:solidFill>
                </a:rPr>
                <a:t>8</a:t>
              </a:r>
              <a:r>
                <a:rPr lang="en-US" sz="4300" u="sng" dirty="0" smtClean="0">
                  <a:solidFill>
                    <a:schemeClr val="dk1"/>
                  </a:solidFill>
                </a:rPr>
                <a:t>.</a:t>
              </a:r>
              <a:r>
                <a:rPr lang="hr-HR" sz="4300" u="sng" dirty="0" smtClean="0">
                  <a:solidFill>
                    <a:schemeClr val="dk1"/>
                  </a:solidFill>
                </a:rPr>
                <a:t>6</a:t>
              </a:r>
              <a:r>
                <a:rPr lang="en-US" sz="4300" u="sng" dirty="0" smtClean="0">
                  <a:solidFill>
                    <a:schemeClr val="dk1"/>
                  </a:solidFill>
                </a:rPr>
                <a:t>.202</a:t>
              </a:r>
              <a:r>
                <a:rPr lang="hr-HR" sz="4300" u="sng" dirty="0" smtClean="0">
                  <a:solidFill>
                    <a:schemeClr val="dk1"/>
                  </a:solidFill>
                </a:rPr>
                <a:t>3 – 7.7.2023.</a:t>
              </a:r>
              <a:endParaRPr sz="4300" u="sng" dirty="0"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0" y="2746208"/>
              <a:ext cx="5914209" cy="152100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 txBox="1"/>
            <p:nvPr/>
          </p:nvSpPr>
          <p:spPr>
            <a:xfrm>
              <a:off x="74249" y="2820457"/>
              <a:ext cx="5765711" cy="1372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svakom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upisnom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roku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kandidat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se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može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prijaviti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za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upis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najviše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6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obrazovnih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programa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4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  <p:sp>
        <p:nvSpPr>
          <p:cNvPr id="885" name="Google Shape;885;p64"/>
          <p:cNvSpPr txBox="1">
            <a:spLocks noGrp="1"/>
          </p:cNvSpPr>
          <p:nvPr>
            <p:ph type="body" idx="2"/>
          </p:nvPr>
        </p:nvSpPr>
        <p:spPr>
          <a:xfrm>
            <a:off x="301648" y="982125"/>
            <a:ext cx="4787400" cy="44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</a:pPr>
            <a:r>
              <a:rPr lang="en-US" sz="4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Centar za informiranje i savjetovanje o karijeri</a:t>
            </a:r>
            <a:endParaRPr sz="4000"/>
          </a:p>
          <a:p>
            <a:pPr marL="457200" lvl="0" indent="-228600" algn="ctr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</a:pPr>
            <a:endParaRPr sz="4000"/>
          </a:p>
        </p:txBody>
      </p:sp>
      <p:pic>
        <p:nvPicPr>
          <p:cNvPr id="886" name="Google Shape;886;p6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4314" r="19510"/>
          <a:stretch/>
        </p:blipFill>
        <p:spPr>
          <a:xfrm>
            <a:off x="5418675" y="837850"/>
            <a:ext cx="6350400" cy="51258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3894" r="33895"/>
          <a:stretch/>
        </p:blipFill>
        <p:spPr>
          <a:xfrm>
            <a:off x="4477800" y="292725"/>
            <a:ext cx="7714200" cy="60201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</p:pic>
      <p:sp>
        <p:nvSpPr>
          <p:cNvPr id="892" name="Google Shape;892;p65"/>
          <p:cNvSpPr txBox="1">
            <a:spLocks noGrp="1"/>
          </p:cNvSpPr>
          <p:nvPr>
            <p:ph type="body" idx="1"/>
          </p:nvPr>
        </p:nvSpPr>
        <p:spPr>
          <a:xfrm>
            <a:off x="707011" y="3123457"/>
            <a:ext cx="35821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STIPENDIJE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dodjeljuju gradovi i MZO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" name="Google Shape;903;p67"/>
          <p:cNvPicPr preferRelativeResize="0"/>
          <p:nvPr/>
        </p:nvPicPr>
        <p:blipFill rotWithShape="1">
          <a:blip r:embed="rId3">
            <a:alphaModFix/>
          </a:blip>
          <a:srcRect l="13464" t="3918" r="14628"/>
          <a:stretch/>
        </p:blipFill>
        <p:spPr>
          <a:xfrm>
            <a:off x="1867359" y="4039811"/>
            <a:ext cx="2303462" cy="209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67"/>
          <p:cNvPicPr preferRelativeResize="0"/>
          <p:nvPr/>
        </p:nvPicPr>
        <p:blipFill rotWithShape="1">
          <a:blip r:embed="rId4">
            <a:alphaModFix/>
          </a:blip>
          <a:srcRect r="-3109" b="12451"/>
          <a:stretch/>
        </p:blipFill>
        <p:spPr>
          <a:xfrm>
            <a:off x="7852528" y="4039811"/>
            <a:ext cx="2886893" cy="2254062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67"/>
          <p:cNvSpPr txBox="1"/>
          <p:nvPr/>
        </p:nvSpPr>
        <p:spPr>
          <a:xfrm>
            <a:off x="1099712" y="2677924"/>
            <a:ext cx="367347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dirty="0" smtClean="0">
                <a:solidFill>
                  <a:schemeClr val="dk1"/>
                </a:solidFill>
              </a:rPr>
              <a:t>Ulica Stjepana Radića 30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34 000 Požega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034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hr-HR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37 079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cisok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hr-HR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pozega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@hzz.hr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7"/>
          <p:cNvSpPr txBox="1">
            <a:spLocks noGrp="1"/>
          </p:cNvSpPr>
          <p:nvPr>
            <p:ph type="title"/>
          </p:nvPr>
        </p:nvSpPr>
        <p:spPr>
          <a:xfrm>
            <a:off x="1295402" y="725864"/>
            <a:ext cx="9601196" cy="133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CISOK </a:t>
            </a:r>
            <a:r>
              <a:rPr lang="en-US" dirty="0" smtClean="0"/>
              <a:t>CENTAR</a:t>
            </a:r>
            <a:r>
              <a:rPr lang="hr-HR" dirty="0" smtClean="0"/>
              <a:t>- </a:t>
            </a:r>
            <a:r>
              <a:rPr lang="hr-HR" sz="3600" dirty="0" smtClean="0"/>
              <a:t>Državni zavod za zapošljavanje u Požegi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68"/>
          <p:cNvSpPr txBox="1">
            <a:spLocks noGrp="1"/>
          </p:cNvSpPr>
          <p:nvPr>
            <p:ph type="title"/>
          </p:nvPr>
        </p:nvSpPr>
        <p:spPr>
          <a:xfrm>
            <a:off x="191300" y="1194725"/>
            <a:ext cx="11661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None/>
            </a:pPr>
            <a:r>
              <a:rPr lang="en-US" sz="3300" b="1">
                <a:solidFill>
                  <a:schemeClr val="accent4"/>
                </a:solidFill>
              </a:rPr>
              <a:t>CARNETOVA služba za podršku  obrazovnom sustavu:</a:t>
            </a:r>
            <a:br>
              <a:rPr lang="en-US" sz="3300" b="1">
                <a:solidFill>
                  <a:schemeClr val="accent4"/>
                </a:solidFill>
              </a:rPr>
            </a:br>
            <a:r>
              <a:rPr lang="en-US" sz="2800">
                <a:solidFill>
                  <a:schemeClr val="accent4"/>
                </a:solidFill>
              </a:rPr>
              <a:t/>
            </a:r>
            <a:br>
              <a:rPr lang="en-US" sz="2800">
                <a:solidFill>
                  <a:schemeClr val="accent4"/>
                </a:solidFill>
              </a:rPr>
            </a:br>
            <a:endParaRPr>
              <a:solidFill>
                <a:schemeClr val="accent4"/>
              </a:solidFill>
            </a:endParaRPr>
          </a:p>
        </p:txBody>
      </p:sp>
      <p:sp>
        <p:nvSpPr>
          <p:cNvPr id="913" name="Google Shape;913;p68"/>
          <p:cNvSpPr txBox="1">
            <a:spLocks noGrp="1"/>
          </p:cNvSpPr>
          <p:nvPr>
            <p:ph type="body" idx="1"/>
          </p:nvPr>
        </p:nvSpPr>
        <p:spPr>
          <a:xfrm>
            <a:off x="812200" y="1799825"/>
            <a:ext cx="10623000" cy="4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/>
              <a:t>(radnim danom od 8:00 do 20:00).</a:t>
            </a:r>
            <a:endParaRPr sz="246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endParaRPr sz="196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 b="1">
                <a:solidFill>
                  <a:srgbClr val="C00000"/>
                </a:solidFill>
              </a:rPr>
              <a:t>Kod svakog upita OBAVEZNO navesti sljedeće podatke:</a:t>
            </a:r>
            <a:endParaRPr sz="2460" b="1">
              <a:solidFill>
                <a:srgbClr val="C00000"/>
              </a:solidFill>
            </a:endParaRPr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endParaRPr sz="1260" b="1">
              <a:solidFill>
                <a:srgbClr val="C00000"/>
              </a:solidFill>
            </a:endParaRPr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/>
              <a:t>Ime i prezime</a:t>
            </a:r>
            <a:endParaRPr sz="246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/>
              <a:t>Korisničku oznaku</a:t>
            </a:r>
            <a:endParaRPr sz="246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/>
              <a:t>Kontakt telefon/mobitel</a:t>
            </a:r>
            <a:endParaRPr sz="246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/>
              <a:t>Detaljan opis problema uz sve informacije za koje smatraš da bi mogle pridonijeti bržem rješavanju tvog upit</a:t>
            </a:r>
            <a:endParaRPr sz="246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endParaRPr sz="106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 b="1"/>
              <a:t>E-pošta: </a:t>
            </a:r>
            <a:r>
              <a:rPr lang="en-US" sz="2460" b="1" u="sng">
                <a:solidFill>
                  <a:schemeClr val="hlink"/>
                </a:solidFill>
                <a:hlinkClick r:id="rId3"/>
              </a:rPr>
              <a:t>helpdesk@skole.hr</a:t>
            </a:r>
            <a:r>
              <a:rPr lang="en-US" sz="2460" b="1"/>
              <a:t>   Telefon: 01 6661 500</a:t>
            </a:r>
            <a:endParaRPr sz="2460" b="1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endParaRPr sz="246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endParaRPr sz="1760"/>
          </a:p>
        </p:txBody>
      </p:sp>
      <p:sp>
        <p:nvSpPr>
          <p:cNvPr id="914" name="Google Shape;914;p68"/>
          <p:cNvSpPr txBox="1"/>
          <p:nvPr/>
        </p:nvSpPr>
        <p:spPr>
          <a:xfrm>
            <a:off x="8077200" y="6392862"/>
            <a:ext cx="1905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63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2dea701df1_0_27"/>
          <p:cNvSpPr txBox="1">
            <a:spLocks noGrp="1"/>
          </p:cNvSpPr>
          <p:nvPr>
            <p:ph type="title"/>
          </p:nvPr>
        </p:nvSpPr>
        <p:spPr>
          <a:xfrm>
            <a:off x="868875" y="966600"/>
            <a:ext cx="108300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Viber kanal za informiranje i obavještavanje o postupku prijava i upisa u srednje škole</a:t>
            </a:r>
            <a:endParaRPr sz="5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g12dea701df1_0_27"/>
          <p:cNvSpPr txBox="1">
            <a:spLocks noGrp="1"/>
          </p:cNvSpPr>
          <p:nvPr>
            <p:ph type="body" idx="1"/>
          </p:nvPr>
        </p:nvSpPr>
        <p:spPr>
          <a:xfrm>
            <a:off x="868875" y="2556925"/>
            <a:ext cx="105819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608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8"/>
              <a:t>Kanal je pokrenuo CARNET Helpdesk, a na njemu ćemo vas obavještavati o svim važnim rokovima i čestim pitanjima koja pristignu na CARNET-ov Helpdesk.</a:t>
            </a:r>
            <a:endParaRPr sz="2608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2608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8"/>
              <a:t>Kanalu se možete pridružiti putem ove </a:t>
            </a:r>
            <a:r>
              <a:rPr lang="en-US" sz="2608" u="sng">
                <a:solidFill>
                  <a:schemeClr val="hlink"/>
                </a:solidFill>
                <a:hlinkClick r:id="rId3"/>
              </a:rPr>
              <a:t>poveznice.</a:t>
            </a:r>
            <a:endParaRPr sz="2608"/>
          </a:p>
        </p:txBody>
      </p:sp>
      <p:sp>
        <p:nvSpPr>
          <p:cNvPr id="922" name="Google Shape;922;g12dea701df1_0_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64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2f8a360fa3_4_8"/>
          <p:cNvSpPr txBox="1">
            <a:spLocks noGrp="1"/>
          </p:cNvSpPr>
          <p:nvPr>
            <p:ph type="title"/>
          </p:nvPr>
        </p:nvSpPr>
        <p:spPr>
          <a:xfrm>
            <a:off x="1014052" y="796407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00B050"/>
                </a:solidFill>
              </a:rPr>
              <a:t>POPIS DEFICITARNIH ZANIMANJA / STIPENDIJE </a:t>
            </a:r>
            <a:r>
              <a:rPr lang="hr-HR" sz="3600" b="1" dirty="0" smtClean="0">
                <a:solidFill>
                  <a:srgbClr val="00B050"/>
                </a:solidFill>
              </a:rPr>
              <a:t>U POŽEGI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:</a:t>
            </a:r>
            <a:endParaRPr sz="5700" b="1" dirty="0">
              <a:solidFill>
                <a:srgbClr val="00B050"/>
              </a:solidFill>
            </a:endParaRPr>
          </a:p>
        </p:txBody>
      </p:sp>
      <p:sp>
        <p:nvSpPr>
          <p:cNvPr id="946" name="Google Shape;946;g12f8a360fa3_4_8"/>
          <p:cNvSpPr txBox="1">
            <a:spLocks noGrp="1"/>
          </p:cNvSpPr>
          <p:nvPr>
            <p:ph type="body" idx="1"/>
          </p:nvPr>
        </p:nvSpPr>
        <p:spPr>
          <a:xfrm>
            <a:off x="1295400" y="2476446"/>
            <a:ext cx="4718400" cy="57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None/>
            </a:pPr>
            <a:endParaRPr sz="1650" b="1" dirty="0">
              <a:solidFill>
                <a:srgbClr val="111111"/>
              </a:solidFill>
              <a:highlight>
                <a:srgbClr val="F9FAF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7" name="Google Shape;947;g12f8a360fa3_4_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12f8a360fa3_4_8"/>
          <p:cNvSpPr txBox="1">
            <a:spLocks noGrp="1"/>
          </p:cNvSpPr>
          <p:nvPr>
            <p:ph type="body" idx="2"/>
          </p:nvPr>
        </p:nvSpPr>
        <p:spPr>
          <a:xfrm>
            <a:off x="1098299" y="2603089"/>
            <a:ext cx="7452848" cy="24612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armirače</a:t>
            </a:r>
            <a:r>
              <a:rPr lang="en-US" sz="180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hr-HR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autolimar</a:t>
            </a:r>
            <a:r>
              <a:rPr lang="en-US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hr-HR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autoelektričar, bravar,</a:t>
            </a:r>
            <a:r>
              <a:rPr lang="en-US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elektroinstalater</a:t>
            </a:r>
            <a:r>
              <a:rPr lang="en-US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hr-HR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r-HR" sz="1800" b="1" dirty="0" err="1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fasader,građevinski</a:t>
            </a:r>
            <a:r>
              <a:rPr lang="hr-HR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r-HR" sz="1800" b="1" dirty="0" err="1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limar,instalater</a:t>
            </a:r>
            <a:r>
              <a:rPr lang="hr-HR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grijanja i </a:t>
            </a:r>
            <a:r>
              <a:rPr lang="hr-HR" sz="1800" b="1" dirty="0" err="1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klimatizacije,monter</a:t>
            </a:r>
            <a:r>
              <a:rPr lang="hr-HR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suhe </a:t>
            </a:r>
            <a:r>
              <a:rPr lang="hr-HR" sz="1800" b="1" dirty="0" err="1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gradnje,plinoinstalater</a:t>
            </a:r>
            <a:r>
              <a:rPr lang="hr-HR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polagač keramičkih </a:t>
            </a:r>
            <a:r>
              <a:rPr lang="hr-HR" sz="1800" b="1" dirty="0" err="1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pločica,rukovotelj</a:t>
            </a:r>
            <a:r>
              <a:rPr lang="hr-HR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samohodnim građevinskim </a:t>
            </a:r>
            <a:r>
              <a:rPr lang="hr-HR" sz="1800" b="1" dirty="0" err="1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strojevima,strojobravar,tesar,vodoinstalater,vozač,zavarivač</a:t>
            </a:r>
            <a:r>
              <a:rPr lang="hr-HR" sz="1800" b="1" dirty="0" smtClean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zidar</a:t>
            </a:r>
            <a:endParaRPr sz="1800" b="1" dirty="0">
              <a:solidFill>
                <a:schemeClr val="accent1"/>
              </a:solidFill>
              <a:highlight>
                <a:srgbClr val="F9FAF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949" name="Google Shape;949;g12f8a360fa3_4_8"/>
          <p:cNvSpPr txBox="1">
            <a:spLocks noGrp="1"/>
          </p:cNvSpPr>
          <p:nvPr>
            <p:ph type="body" idx="3"/>
          </p:nvPr>
        </p:nvSpPr>
        <p:spPr>
          <a:xfrm rot="10800000" flipV="1">
            <a:off x="6180670" y="2603088"/>
            <a:ext cx="3777246" cy="45719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50" name="Google Shape;950;g12f8a360fa3_4_8"/>
          <p:cNvSpPr txBox="1">
            <a:spLocks noGrp="1"/>
          </p:cNvSpPr>
          <p:nvPr>
            <p:ph type="body" idx="4"/>
          </p:nvPr>
        </p:nvSpPr>
        <p:spPr>
          <a:xfrm>
            <a:off x="12015019" y="5620999"/>
            <a:ext cx="2639974" cy="12546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100" b="1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2f8a360fa3_4_18"/>
          <p:cNvSpPr txBox="1">
            <a:spLocks noGrp="1"/>
          </p:cNvSpPr>
          <p:nvPr>
            <p:ph type="title"/>
          </p:nvPr>
        </p:nvSpPr>
        <p:spPr>
          <a:xfrm>
            <a:off x="1295402" y="714557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>
                <a:solidFill>
                  <a:srgbClr val="00B05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Potrebno je povećati kvote za studije:</a:t>
            </a:r>
            <a:endParaRPr sz="5700" b="1">
              <a:solidFill>
                <a:srgbClr val="00B050"/>
              </a:solidFill>
            </a:endParaRPr>
          </a:p>
        </p:txBody>
      </p:sp>
      <p:sp>
        <p:nvSpPr>
          <p:cNvPr id="957" name="Google Shape;957;g12f8a360fa3_4_18"/>
          <p:cNvSpPr txBox="1">
            <a:spLocks noGrp="1"/>
          </p:cNvSpPr>
          <p:nvPr>
            <p:ph type="body" idx="1"/>
          </p:nvPr>
        </p:nvSpPr>
        <p:spPr>
          <a:xfrm>
            <a:off x="1056150" y="2556925"/>
            <a:ext cx="105474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274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270"/>
              <a:buFont typeface="Montserrat"/>
              <a:buChar char="-"/>
            </a:pPr>
            <a:r>
              <a:rPr lang="en-US" sz="2600">
                <a:solidFill>
                  <a:schemeClr val="accent2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sestrinstva i medicinsko-laboratorijskih tehničara, </a:t>
            </a:r>
            <a:endParaRPr sz="2600">
              <a:solidFill>
                <a:schemeClr val="accent2"/>
              </a:solidFill>
              <a:highlight>
                <a:srgbClr val="F9FAF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27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70"/>
              <a:buFont typeface="Montserrat"/>
              <a:buChar char="-"/>
            </a:pPr>
            <a:r>
              <a:rPr lang="en-US" sz="2600">
                <a:solidFill>
                  <a:schemeClr val="accent2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medicine, logopedije, farmacije, rehabilitacije</a:t>
            </a:r>
            <a:endParaRPr sz="2600">
              <a:solidFill>
                <a:schemeClr val="accent2"/>
              </a:solidFill>
              <a:highlight>
                <a:srgbClr val="F9FAF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27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70"/>
              <a:buFont typeface="Montserrat"/>
              <a:buChar char="-"/>
            </a:pPr>
            <a:r>
              <a:rPr lang="en-US" sz="2600">
                <a:solidFill>
                  <a:schemeClr val="accent2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strojarstva, računarstva</a:t>
            </a:r>
            <a:endParaRPr sz="2600">
              <a:solidFill>
                <a:schemeClr val="accent2"/>
              </a:solidFill>
              <a:highlight>
                <a:srgbClr val="F9FAF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27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70"/>
              <a:buFont typeface="Montserrat"/>
              <a:buChar char="-"/>
            </a:pPr>
            <a:r>
              <a:rPr lang="en-US" sz="2600">
                <a:solidFill>
                  <a:schemeClr val="accent2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nastavničke smjerove matematike, fizike, kemije, biologije germanistike i ranog i predškolskog odgoja.</a:t>
            </a:r>
            <a:endParaRPr sz="2600">
              <a:solidFill>
                <a:schemeClr val="accent2"/>
              </a:solidFill>
            </a:endParaRPr>
          </a:p>
        </p:txBody>
      </p:sp>
      <p:sp>
        <p:nvSpPr>
          <p:cNvPr id="958" name="Google Shape;958;g12f8a360fa3_4_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66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f8d0da032_0_0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103416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ZAKLJUČIVANJE OCJENA ZA 8.R </a:t>
            </a:r>
            <a:r>
              <a:rPr lang="en-US" sz="4800" dirty="0">
                <a:solidFill>
                  <a:srgbClr val="FF0000"/>
                </a:solidFill>
              </a:rPr>
              <a:t>- DO </a:t>
            </a:r>
            <a:r>
              <a:rPr lang="hr-HR" sz="4800" dirty="0" smtClean="0">
                <a:solidFill>
                  <a:srgbClr val="FF0000"/>
                </a:solidFill>
              </a:rPr>
              <a:t>26.</a:t>
            </a:r>
            <a:r>
              <a:rPr lang="en-US" sz="4800" dirty="0" smtClean="0">
                <a:solidFill>
                  <a:srgbClr val="FF0000"/>
                </a:solidFill>
              </a:rPr>
              <a:t>6</a:t>
            </a:r>
            <a:r>
              <a:rPr lang="en-US" sz="4800" dirty="0">
                <a:solidFill>
                  <a:srgbClr val="FF0000"/>
                </a:solidFill>
              </a:rPr>
              <a:t>. 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976" name="Google Shape;976;g12f8d0da032_0_0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400" cy="33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/>
              <a:t>Potrebno je ocjene </a:t>
            </a:r>
            <a:endParaRPr sz="3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0000FF"/>
                </a:solidFill>
              </a:rPr>
              <a:t>zaključiti </a:t>
            </a:r>
            <a:endParaRPr sz="34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/>
              <a:t>i</a:t>
            </a:r>
            <a:endParaRPr sz="34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CC3399"/>
                </a:solidFill>
              </a:rPr>
              <a:t>zaključati  </a:t>
            </a:r>
            <a:endParaRPr sz="3400">
              <a:solidFill>
                <a:srgbClr val="CC3399"/>
              </a:solidFill>
            </a:endParaRPr>
          </a:p>
        </p:txBody>
      </p:sp>
      <p:sp>
        <p:nvSpPr>
          <p:cNvPr id="977" name="Google Shape;977;g12f8d0da032_0_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12f8d0da032_0_0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400" cy="33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3100" b="1" dirty="0">
              <a:solidFill>
                <a:srgbClr val="CC3399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100" b="1" dirty="0" err="1">
                <a:solidFill>
                  <a:srgbClr val="00B050"/>
                </a:solidFill>
              </a:rPr>
              <a:t>Ako</a:t>
            </a:r>
            <a:r>
              <a:rPr lang="en-US" sz="3100" b="1" dirty="0">
                <a:solidFill>
                  <a:srgbClr val="00B050"/>
                </a:solidFill>
              </a:rPr>
              <a:t> se </a:t>
            </a:r>
            <a:r>
              <a:rPr lang="en-US" sz="3100" b="1" dirty="0" err="1">
                <a:solidFill>
                  <a:srgbClr val="00B050"/>
                </a:solidFill>
              </a:rPr>
              <a:t>učenik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uputi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na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dopunski</a:t>
            </a:r>
            <a:r>
              <a:rPr lang="en-US" sz="3100" b="1" dirty="0">
                <a:solidFill>
                  <a:srgbClr val="00B050"/>
                </a:solidFill>
              </a:rPr>
              <a:t> rad - </a:t>
            </a:r>
            <a:r>
              <a:rPr lang="en-US" sz="3100" b="1" dirty="0" err="1" smtClean="0">
                <a:solidFill>
                  <a:srgbClr val="00B050"/>
                </a:solidFill>
              </a:rPr>
              <a:t>može</a:t>
            </a:r>
            <a:r>
              <a:rPr lang="en-US" sz="3100" b="1" dirty="0" smtClean="0">
                <a:solidFill>
                  <a:srgbClr val="00B050"/>
                </a:solidFill>
              </a:rPr>
              <a:t> </a:t>
            </a:r>
            <a:r>
              <a:rPr lang="en-US" sz="3100" b="1" dirty="0">
                <a:solidFill>
                  <a:srgbClr val="00B050"/>
                </a:solidFill>
              </a:rPr>
              <a:t>se </a:t>
            </a:r>
            <a:r>
              <a:rPr lang="en-US" sz="3100" b="1" dirty="0" err="1">
                <a:solidFill>
                  <a:srgbClr val="00B050"/>
                </a:solidFill>
              </a:rPr>
              <a:t>upisati</a:t>
            </a:r>
            <a:r>
              <a:rPr lang="en-US" sz="3100" b="1" dirty="0">
                <a:solidFill>
                  <a:srgbClr val="00B050"/>
                </a:solidFill>
              </a:rPr>
              <a:t> u </a:t>
            </a:r>
            <a:r>
              <a:rPr lang="en-US" sz="3100" b="1" dirty="0" err="1">
                <a:solidFill>
                  <a:srgbClr val="00B050"/>
                </a:solidFill>
              </a:rPr>
              <a:t>ljetnom</a:t>
            </a:r>
            <a:r>
              <a:rPr lang="en-US" sz="3100" b="1" dirty="0">
                <a:solidFill>
                  <a:srgbClr val="00B050"/>
                </a:solidFill>
              </a:rPr>
              <a:t> </a:t>
            </a:r>
            <a:r>
              <a:rPr lang="en-US" sz="3100" b="1" dirty="0" err="1">
                <a:solidFill>
                  <a:srgbClr val="00B050"/>
                </a:solidFill>
              </a:rPr>
              <a:t>roku</a:t>
            </a:r>
            <a:r>
              <a:rPr lang="en-US" sz="3100" b="1" dirty="0">
                <a:solidFill>
                  <a:srgbClr val="CC3399"/>
                </a:solidFill>
              </a:rPr>
              <a:t> </a:t>
            </a:r>
            <a:endParaRPr sz="31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2f8a360fa3_4_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1666"/>
              <a:buFont typeface="Candara"/>
              <a:buNone/>
            </a:pPr>
            <a:r>
              <a:rPr lang="en-US" sz="4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NA KRAJU …   </a:t>
            </a:r>
            <a:r>
              <a:rPr lang="en-US" sz="480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VAŠA PITANJA  ….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g12f8a360fa3_4_35"/>
          <p:cNvSpPr txBox="1">
            <a:spLocks noGrp="1"/>
          </p:cNvSpPr>
          <p:nvPr>
            <p:ph type="body" idx="1"/>
          </p:nvPr>
        </p:nvSpPr>
        <p:spPr>
          <a:xfrm>
            <a:off x="25908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71"/>
              <a:buFont typeface="Arial"/>
              <a:buNone/>
            </a:pPr>
            <a:r>
              <a:rPr lang="hr-HR" sz="3800" b="1" dirty="0" smtClean="0">
                <a:solidFill>
                  <a:srgbClr val="7CCCAB"/>
                </a:solidFill>
                <a:latin typeface="Overlock"/>
                <a:ea typeface="Arial"/>
                <a:cs typeface="Arial"/>
                <a:sym typeface="Overlock"/>
              </a:rPr>
              <a:t>SRETNO NA UPISU !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571"/>
              <a:buFont typeface="Arial"/>
              <a:buNone/>
            </a:pPr>
            <a:endParaRPr sz="3600" dirty="0">
              <a:solidFill>
                <a:srgbClr val="CC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6" name="Google Shape;986;g12f8a360fa3_4_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68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7" name="Google Shape;987;g12f8a360fa3_4_35" descr="C:\Users\nlovric\Desktop\pitanje.jpg"/>
          <p:cNvPicPr preferRelativeResize="0"/>
          <p:nvPr/>
        </p:nvPicPr>
        <p:blipFill rotWithShape="1">
          <a:blip r:embed="rId3">
            <a:alphaModFix/>
          </a:blip>
          <a:srcRect l="10855" r="13808"/>
          <a:stretch/>
        </p:blipFill>
        <p:spPr>
          <a:xfrm>
            <a:off x="773725" y="2455975"/>
            <a:ext cx="2114550" cy="33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d25715cb3_0_47"/>
          <p:cNvSpPr txBox="1">
            <a:spLocks noGrp="1"/>
          </p:cNvSpPr>
          <p:nvPr>
            <p:ph type="title"/>
          </p:nvPr>
        </p:nvSpPr>
        <p:spPr>
          <a:xfrm>
            <a:off x="1295402" y="770907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-US" sz="4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https://srednje.e-upisi.hr</a:t>
            </a:r>
            <a:endParaRPr/>
          </a:p>
        </p:txBody>
      </p:sp>
      <p:sp>
        <p:nvSpPr>
          <p:cNvPr id="219" name="Google Shape;219;g12d25715cb3_0_4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2d25715cb3_0_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g12d25715cb3_0_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350" y="1960025"/>
            <a:ext cx="10801000" cy="42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 txBox="1">
            <a:spLocks noGrp="1"/>
          </p:cNvSpPr>
          <p:nvPr>
            <p:ph type="title"/>
          </p:nvPr>
        </p:nvSpPr>
        <p:spPr>
          <a:xfrm>
            <a:off x="1295400" y="704100"/>
            <a:ext cx="96012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36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PRIJAVA U SUSTAV  ZA UČENIKE </a:t>
            </a:r>
            <a:r>
              <a:rPr lang="en-US" sz="440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sp>
        <p:nvSpPr>
          <p:cNvPr id="227" name="Google Shape;227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644874"/>
            <a:ext cx="90011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 txBox="1">
            <a:spLocks noGrp="1"/>
          </p:cNvSpPr>
          <p:nvPr>
            <p:ph type="title"/>
          </p:nvPr>
        </p:nvSpPr>
        <p:spPr>
          <a:xfrm>
            <a:off x="1405575" y="4081100"/>
            <a:ext cx="96012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35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PRIJAVA U SUSTAV  ZA RODITELJ</a:t>
            </a:r>
            <a:r>
              <a:rPr lang="en-US" sz="3500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r>
              <a:rPr lang="en-US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pic>
        <p:nvPicPr>
          <p:cNvPr id="230" name="Google Shape;2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438" y="4897688"/>
            <a:ext cx="900112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127000" dir="48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aramond"/>
              <a:buNone/>
            </a:pPr>
            <a:r>
              <a:rPr lang="en-US" dirty="0"/>
              <a:t>PRIJAVA U SUSTAV – od </a:t>
            </a:r>
            <a:r>
              <a:rPr lang="en-US" dirty="0" smtClean="0"/>
              <a:t>2</a:t>
            </a:r>
            <a:r>
              <a:rPr lang="hr-HR" dirty="0" smtClean="0"/>
              <a:t>9</a:t>
            </a:r>
            <a:r>
              <a:rPr lang="en-US" dirty="0" smtClean="0"/>
              <a:t>. </a:t>
            </a:r>
            <a:r>
              <a:rPr lang="en-US" dirty="0" err="1" smtClean="0"/>
              <a:t>svibnja</a:t>
            </a:r>
            <a:r>
              <a:rPr lang="en-US" dirty="0" smtClean="0"/>
              <a:t> </a:t>
            </a:r>
            <a:endParaRPr dirty="0"/>
          </a:p>
        </p:txBody>
      </p:sp>
      <p:cxnSp>
        <p:nvCxnSpPr>
          <p:cNvPr id="239" name="Google Shape;239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0" name="Google Shape;240;p5"/>
          <p:cNvGrpSpPr/>
          <p:nvPr/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241" name="Google Shape;241;p5"/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42" name="Google Shape;24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5"/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44" name="Google Shape;24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5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5"/>
          <p:cNvGrpSpPr/>
          <p:nvPr/>
        </p:nvGrpSpPr>
        <p:grpSpPr>
          <a:xfrm>
            <a:off x="915350" y="2573993"/>
            <a:ext cx="10415730" cy="3707707"/>
            <a:chOff x="279188" y="0"/>
            <a:chExt cx="10415730" cy="3707707"/>
          </a:xfrm>
        </p:grpSpPr>
        <p:sp>
          <p:nvSpPr>
            <p:cNvPr id="247" name="Google Shape;247;p5"/>
            <p:cNvSpPr/>
            <p:nvPr/>
          </p:nvSpPr>
          <p:spPr>
            <a:xfrm>
              <a:off x="279188" y="270606"/>
              <a:ext cx="5055600" cy="3437100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99997" sy="99997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 dirty="0" err="1"/>
                <a:t>Nakon</a:t>
              </a:r>
              <a:r>
                <a:rPr lang="en-US" sz="2000" b="1" dirty="0"/>
                <a:t> </a:t>
              </a:r>
              <a:r>
                <a:rPr lang="en-US" sz="2000" b="1" dirty="0" err="1"/>
                <a:t>ulaska</a:t>
              </a:r>
              <a:r>
                <a:rPr lang="en-US" sz="2000" b="1" dirty="0"/>
                <a:t> u </a:t>
              </a:r>
              <a:r>
                <a:rPr lang="en-US" sz="2000" b="1" dirty="0" err="1"/>
                <a:t>sustav</a:t>
              </a:r>
              <a:r>
                <a:rPr lang="en-US" sz="2000" b="1" dirty="0"/>
                <a:t>, </a:t>
              </a:r>
              <a:r>
                <a:rPr lang="en-US" sz="2000" b="1" dirty="0" err="1"/>
                <a:t>učenici</a:t>
              </a:r>
              <a:r>
                <a:rPr lang="en-US" sz="2000" b="1" dirty="0"/>
                <a:t> </a:t>
              </a:r>
              <a:r>
                <a:rPr lang="en-US" sz="2000" b="1" dirty="0" err="1"/>
                <a:t>moraju</a:t>
              </a:r>
              <a:r>
                <a:rPr lang="en-US" sz="2000" b="1" dirty="0"/>
                <a:t> </a:t>
              </a:r>
              <a:r>
                <a:rPr lang="en-US" sz="2000" b="1" dirty="0" err="1"/>
                <a:t>pregledati</a:t>
              </a:r>
              <a:r>
                <a:rPr lang="en-US" sz="2000" b="1" dirty="0"/>
                <a:t> </a:t>
              </a:r>
              <a:r>
                <a:rPr lang="en-US" sz="2000" b="1" dirty="0" err="1"/>
                <a:t>svoje</a:t>
              </a:r>
              <a:r>
                <a:rPr lang="en-US" sz="2000" b="1" dirty="0"/>
                <a:t> </a:t>
              </a:r>
              <a:r>
                <a:rPr lang="en-US" sz="2000" b="1" dirty="0" err="1"/>
                <a:t>podatke</a:t>
              </a:r>
              <a:r>
                <a:rPr lang="en-US" sz="2000" b="1" dirty="0"/>
                <a:t> </a:t>
              </a:r>
              <a:endParaRPr sz="20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000" b="1" dirty="0" err="1">
                  <a:solidFill>
                    <a:schemeClr val="dk1"/>
                  </a:solidFill>
                </a:rPr>
                <a:t>na</a:t>
              </a:r>
              <a:r>
                <a:rPr lang="en-US" sz="2000" b="1" dirty="0">
                  <a:solidFill>
                    <a:schemeClr val="dk1"/>
                  </a:solidFill>
                </a:rPr>
                <a:t> </a:t>
              </a:r>
              <a:r>
                <a:rPr lang="en-US" sz="2000" b="1" dirty="0" err="1">
                  <a:solidFill>
                    <a:schemeClr val="dk1"/>
                  </a:solidFill>
                </a:rPr>
                <a:t>kartici</a:t>
              </a:r>
              <a:r>
                <a:rPr lang="en-US" sz="2000" b="1" dirty="0">
                  <a:solidFill>
                    <a:schemeClr val="dk1"/>
                  </a:solidFill>
                </a:rPr>
                <a:t> "Moji </a:t>
              </a:r>
              <a:r>
                <a:rPr lang="en-US" sz="2000" b="1" dirty="0" err="1">
                  <a:solidFill>
                    <a:schemeClr val="dk1"/>
                  </a:solidFill>
                </a:rPr>
                <a:t>podaci</a:t>
              </a:r>
              <a:r>
                <a:rPr lang="en-US" sz="2000" b="1" dirty="0">
                  <a:solidFill>
                    <a:schemeClr val="dk1"/>
                  </a:solidFill>
                </a:rPr>
                <a:t>" </a:t>
              </a:r>
              <a:endParaRPr sz="2000" b="1" dirty="0"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 dirty="0"/>
                <a:t> </a:t>
              </a:r>
              <a:endParaRPr sz="20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000" b="1" dirty="0">
                  <a:solidFill>
                    <a:schemeClr val="accent3"/>
                  </a:solidFill>
                </a:rPr>
                <a:t>(</a:t>
              </a:r>
              <a:r>
                <a:rPr lang="en-US" sz="2000" b="1" dirty="0" err="1">
                  <a:solidFill>
                    <a:schemeClr val="accent3"/>
                  </a:solidFill>
                </a:rPr>
                <a:t>adresa</a:t>
              </a:r>
              <a:r>
                <a:rPr lang="en-US" sz="2000" b="1" dirty="0">
                  <a:solidFill>
                    <a:schemeClr val="accent3"/>
                  </a:solidFill>
                </a:rPr>
                <a:t>, </a:t>
              </a:r>
              <a:r>
                <a:rPr lang="en-US" sz="2000" b="1" dirty="0" err="1">
                  <a:solidFill>
                    <a:schemeClr val="accent3"/>
                  </a:solidFill>
                </a:rPr>
                <a:t>ime</a:t>
              </a:r>
              <a:r>
                <a:rPr lang="en-US" sz="2000" b="1" dirty="0">
                  <a:solidFill>
                    <a:schemeClr val="accent3"/>
                  </a:solidFill>
                </a:rPr>
                <a:t> </a:t>
              </a:r>
              <a:r>
                <a:rPr lang="en-US" sz="2000" b="1" dirty="0" err="1">
                  <a:solidFill>
                    <a:schemeClr val="accent3"/>
                  </a:solidFill>
                </a:rPr>
                <a:t>roditelja</a:t>
              </a:r>
              <a:r>
                <a:rPr lang="en-US" sz="2000" b="1" dirty="0">
                  <a:solidFill>
                    <a:schemeClr val="accent3"/>
                  </a:solidFill>
                </a:rPr>
                <a:t>, </a:t>
              </a:r>
              <a:r>
                <a:rPr lang="en-US" sz="2000" b="1" dirty="0" err="1">
                  <a:solidFill>
                    <a:schemeClr val="accent3"/>
                  </a:solidFill>
                </a:rPr>
                <a:t>ocjene</a:t>
              </a:r>
              <a:r>
                <a:rPr lang="en-US" sz="2000" b="1" dirty="0">
                  <a:solidFill>
                    <a:schemeClr val="accent3"/>
                  </a:solidFill>
                </a:rPr>
                <a:t> </a:t>
              </a:r>
              <a:r>
                <a:rPr lang="en-US" sz="2000" b="1" dirty="0" err="1">
                  <a:solidFill>
                    <a:schemeClr val="accent3"/>
                  </a:solidFill>
                </a:rPr>
                <a:t>iz</a:t>
              </a:r>
              <a:r>
                <a:rPr lang="en-US" sz="2000" b="1" dirty="0">
                  <a:solidFill>
                    <a:schemeClr val="accent3"/>
                  </a:solidFill>
                </a:rPr>
                <a:t> </a:t>
              </a:r>
              <a:r>
                <a:rPr lang="en-US" sz="2000" b="1" dirty="0" err="1">
                  <a:solidFill>
                    <a:schemeClr val="accent3"/>
                  </a:solidFill>
                </a:rPr>
                <a:t>prijašnjih</a:t>
              </a:r>
              <a:r>
                <a:rPr lang="en-US" sz="2000" b="1" dirty="0">
                  <a:solidFill>
                    <a:schemeClr val="accent3"/>
                  </a:solidFill>
                </a:rPr>
                <a:t> </a:t>
              </a:r>
              <a:r>
                <a:rPr lang="en-US" sz="2000" b="1" dirty="0" err="1">
                  <a:solidFill>
                    <a:schemeClr val="accent3"/>
                  </a:solidFill>
                </a:rPr>
                <a:t>razreda</a:t>
              </a:r>
              <a:r>
                <a:rPr lang="en-US" sz="2000" b="1" dirty="0">
                  <a:solidFill>
                    <a:schemeClr val="accent3"/>
                  </a:solidFill>
                </a:rPr>
                <a:t> </a:t>
              </a:r>
              <a:r>
                <a:rPr lang="en-US" sz="2000" b="1" dirty="0" err="1">
                  <a:solidFill>
                    <a:schemeClr val="accent3"/>
                  </a:solidFill>
                </a:rPr>
                <a:t>i</a:t>
              </a:r>
              <a:r>
                <a:rPr lang="en-US" sz="2000" b="1" dirty="0">
                  <a:solidFill>
                    <a:schemeClr val="accent3"/>
                  </a:solidFill>
                </a:rPr>
                <a:t> sl.)</a:t>
              </a:r>
              <a:endParaRPr sz="2000" b="1" dirty="0">
                <a:solidFill>
                  <a:schemeClr val="accent3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1"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 dirty="0"/>
                <a:t>          </a:t>
              </a:r>
              <a:r>
                <a:rPr lang="en-US" sz="2000" b="1" dirty="0" err="1"/>
                <a:t>eventualne</a:t>
              </a:r>
              <a:r>
                <a:rPr lang="en-US" sz="2000" b="1" dirty="0"/>
                <a:t> </a:t>
              </a:r>
              <a:r>
                <a:rPr lang="en-US" sz="2000" b="1" dirty="0" err="1"/>
                <a:t>nepravilnosti</a:t>
              </a:r>
              <a:r>
                <a:rPr lang="en-US" sz="2000" b="1" dirty="0"/>
                <a:t> </a:t>
              </a:r>
              <a:endParaRPr sz="2000" b="1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 dirty="0" err="1"/>
                <a:t>prijaviti</a:t>
              </a:r>
              <a:r>
                <a:rPr lang="en-US" sz="2000" b="1" dirty="0"/>
                <a:t> </a:t>
              </a:r>
              <a:r>
                <a:rPr lang="en-US" sz="2000" b="1" dirty="0" err="1"/>
                <a:t>svom</a:t>
              </a:r>
              <a:r>
                <a:rPr lang="en-US" sz="2000" b="1" dirty="0"/>
                <a:t> </a:t>
              </a:r>
              <a:r>
                <a:rPr lang="en-US" sz="2000" b="1" dirty="0" err="1"/>
                <a:t>razredniku</a:t>
              </a:r>
              <a:r>
                <a:rPr lang="en-US" sz="2000" b="1" dirty="0"/>
                <a:t>.</a:t>
              </a:r>
              <a:endParaRPr sz="2000" b="1" dirty="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472518" y="0"/>
              <a:ext cx="2222400" cy="3523500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99997" sy="99997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 txBox="1"/>
            <p:nvPr/>
          </p:nvSpPr>
          <p:spPr>
            <a:xfrm>
              <a:off x="8472518" y="0"/>
              <a:ext cx="2222400" cy="35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0" name="Google Shape;250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56950" y="2421475"/>
            <a:ext cx="5167775" cy="3860225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anski">
  <a:themeElements>
    <a:clrScheme name="Organski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Valni oblik">
  <a:themeElements>
    <a:clrScheme name="Valni oblik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3281</Words>
  <Application>Microsoft Office PowerPoint</Application>
  <PresentationFormat>Široki zaslon</PresentationFormat>
  <Paragraphs>507</Paragraphs>
  <Slides>68</Slides>
  <Notes>66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68</vt:i4>
      </vt:variant>
    </vt:vector>
  </HeadingPairs>
  <TitlesOfParts>
    <vt:vector size="82" baseType="lpstr">
      <vt:lpstr>Garamond</vt:lpstr>
      <vt:lpstr>Courier New</vt:lpstr>
      <vt:lpstr>Comic Sans MS</vt:lpstr>
      <vt:lpstr>Montserrat</vt:lpstr>
      <vt:lpstr>Candara</vt:lpstr>
      <vt:lpstr>Times New Roman</vt:lpstr>
      <vt:lpstr>Tahoma</vt:lpstr>
      <vt:lpstr>Calibri</vt:lpstr>
      <vt:lpstr>Overlock</vt:lpstr>
      <vt:lpstr>Verdana</vt:lpstr>
      <vt:lpstr>Arial</vt:lpstr>
      <vt:lpstr>Noto Sans Symbols</vt:lpstr>
      <vt:lpstr>Organski</vt:lpstr>
      <vt:lpstr>3_Valni oblik</vt:lpstr>
      <vt:lpstr>UPIS UČENIKA U SREDNJE ŠKOLE    2023.-2024.  </vt:lpstr>
      <vt:lpstr>ŠTO JE OBILJEŽILO ŠKOLOVANJE OVE GENERACIJE ?</vt:lpstr>
      <vt:lpstr>UPIS 2023.</vt:lpstr>
      <vt:lpstr>PowerPoint prezentacija</vt:lpstr>
      <vt:lpstr>ZAKONODAVNI OKVIR</vt:lpstr>
      <vt:lpstr>    UPIS SE ODVIJA PUTEM MREŽNE STRANICE   Nacionalnog informacijskog sustava prijava i upisa u srednje škole   - NISpuSŠ  </vt:lpstr>
      <vt:lpstr>https://srednje.e-upisi.hr</vt:lpstr>
      <vt:lpstr>PRIJAVA U SUSTAV  ZA UČENIKE     </vt:lpstr>
      <vt:lpstr>PRIJAVA U SUSTAV – od 29. svibnja </vt:lpstr>
      <vt:lpstr>ODABIR PROGRAMA –  KOD ODABIRA PROGRAMA  obavezno se bira  </vt:lpstr>
      <vt:lpstr> PRIJAVA PROGRAMA </vt:lpstr>
      <vt:lpstr>   ELEMENTI I KRITERIJI ZA IZBOR KANDIDATA ZA UPIS U SŠ   </vt:lpstr>
      <vt:lpstr>Zajednički elementi upisa  </vt:lpstr>
      <vt:lpstr>OPĆEM USPJEH SE DODAJU  </vt:lpstr>
      <vt:lpstr>Za  GIMNAZIJE i strukovne  4 godišnje škole  DODAJU SE JOŠ:   </vt:lpstr>
      <vt:lpstr>3 PREDMETA ZNAČAJNA ZA UPIS</vt:lpstr>
      <vt:lpstr>IZ OVIH PREDMETA ŠKOLA MOŽE  provoditi provjere posebnih znanja </vt:lpstr>
      <vt:lpstr>ŠKOLE KOJE SU UVELE dodatne provjere - PRIJEMNE ISPITE</vt:lpstr>
      <vt:lpstr>Provođenje dodatnih ispita ( prijemni ispiti )</vt:lpstr>
      <vt:lpstr>OBRT I  TROGODIŠNJE STRUKOVNE</vt:lpstr>
      <vt:lpstr>Ugovor o naukovanju</vt:lpstr>
      <vt:lpstr>ODABIR PRVOG STRANOG JEZIKA</vt:lpstr>
      <vt:lpstr>PowerPoint prezentacija</vt:lpstr>
      <vt:lpstr>PowerPoint prezentacija</vt:lpstr>
      <vt:lpstr>  DODATNI ELEMENTI VREDNOVANJA:</vt:lpstr>
      <vt:lpstr>KOJI PROGRAMI TRAŽE DODATNE PROVJERE ?</vt:lpstr>
      <vt:lpstr>  </vt:lpstr>
      <vt:lpstr>Vrednovanje uspjeha radi upisa u programe glazbene i plesne  umjetnosti  </vt:lpstr>
      <vt:lpstr>UPIS U RAZREDNE ODJELE ZA SPORTAŠE  </vt:lpstr>
      <vt:lpstr>UPIS U RAZREDNE ODJELE ZA SPORTAŠE  </vt:lpstr>
      <vt:lpstr>  </vt:lpstr>
      <vt:lpstr>Vrednovanje rezultata kandidata postignutih na  sportskim natjecanjima   posljednja četiri razreda osnovnog obrazovanja na natjecanjima školskih sportskih društava </vt:lpstr>
      <vt:lpstr> NATJECANJA IZ ZNANJA - vrednovanje</vt:lpstr>
      <vt:lpstr>Vrednuju se rezultati kandidata postignutih na  državnim natjecanjima iz znanja iz Kataloga natjecanja i smotri učenika i učenica osnovnih i srednjih škola </vt:lpstr>
      <vt:lpstr>ZBRAJAJU LI SE BODOVI S VIŠE NATJECANJA </vt:lpstr>
      <vt:lpstr>POSEBNI ELEMENTI VREDNOVANJA</vt:lpstr>
      <vt:lpstr>Koji su to otežani uvjeti ?</vt:lpstr>
      <vt:lpstr>ZDRAVSTVENE TEŠKOĆE</vt:lpstr>
      <vt:lpstr>VREDNOVANJE KANDIDATA PRIPADNIKA ROMSKE NACIONALNE MANJINE I KANDIDATA BEZ RODITELJSKE SKRBI</vt:lpstr>
      <vt:lpstr>NOVOST VEZANA UZ PRIKUPLJANJE DOKUMENTACIJE  </vt:lpstr>
      <vt:lpstr>Ako učenik zatraži automatsku provjeru</vt:lpstr>
      <vt:lpstr>VREDNOVANJE USPJEHA   KANDIDATA S TEŠKOĆAMA U RAZVOJU  odnosno   TEŽIM ZDRAVSTVENIM TEŠKOĆAMA</vt:lpstr>
      <vt:lpstr>UPISUJU SE NA TEMELJU : </vt:lpstr>
      <vt:lpstr>ZDRAVSTVENA SPOSOBNOST KANDIDATA</vt:lpstr>
      <vt:lpstr>Ured državne uprave u županiji     Gradski ured za obrazovanje, kulturu i sport  </vt:lpstr>
      <vt:lpstr> Dokumentacija koju učenici s teškoćama trebaju imati</vt:lpstr>
      <vt:lpstr>Mišljenje  HZZ-a  </vt:lpstr>
      <vt:lpstr>Obrazac za prijavu programa u Gradskom uredu</vt:lpstr>
      <vt:lpstr>PRIJAVA OBRAZOVNIH PROGRAMA</vt:lpstr>
      <vt:lpstr>ROKOVI</vt:lpstr>
      <vt:lpstr>PowerPoint prezentacija</vt:lpstr>
      <vt:lpstr>Prijavnice </vt:lpstr>
      <vt:lpstr>UPISNICE  i ostali dokumenti   10.-13.7.2023.  </vt:lpstr>
      <vt:lpstr>PowerPoint prezentacija</vt:lpstr>
      <vt:lpstr>U drugome odnosno jesenskom upisnom roku moguće je prijaviti samo obrazovne programe za koje upisna kvota u ljetnom roku nije popunjena.</vt:lpstr>
      <vt:lpstr>PowerPoint prezentacija</vt:lpstr>
      <vt:lpstr>PowerPoint prezentacija</vt:lpstr>
      <vt:lpstr>  Preporuke roditeljima za jednostavniji upis u srednju školu      </vt:lpstr>
      <vt:lpstr>PowerPoint prezentacija</vt:lpstr>
      <vt:lpstr>PowerPoint prezentacija</vt:lpstr>
      <vt:lpstr>PowerPoint prezentacija</vt:lpstr>
      <vt:lpstr>CISOK CENTAR- Državni zavod za zapošljavanje u Požegi</vt:lpstr>
      <vt:lpstr>CARNETOVA služba za podršku  obrazovnom sustavu:  </vt:lpstr>
      <vt:lpstr>Viber kanal za informiranje i obavještavanje o postupku prijava i upisa u srednje škole</vt:lpstr>
      <vt:lpstr>POPIS DEFICITARNIH ZANIMANJA / STIPENDIJE U POŽEGI :</vt:lpstr>
      <vt:lpstr>Potrebno je povećati kvote za studije:</vt:lpstr>
      <vt:lpstr>ZAKLJUČIVANJE OCJENA ZA 8.R - DO 26.6. </vt:lpstr>
      <vt:lpstr>NA KRAJU …   VAŠA PITANJA  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UČENIKA U SREDNJE ŠKOLE    2022.-23.</dc:title>
  <dc:creator>Josip Mažar</dc:creator>
  <cp:lastModifiedBy>Zbornica</cp:lastModifiedBy>
  <cp:revision>16</cp:revision>
  <dcterms:created xsi:type="dcterms:W3CDTF">2008-10-07T08:14:54Z</dcterms:created>
  <dcterms:modified xsi:type="dcterms:W3CDTF">2023-06-14T06:32:11Z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  <property fmtid="{D5CDD505-2E9C-101B-9397-08002B2CF9AE}" pid="3" name="ContentTypeId">
    <vt:lpwstr>0x0101001B45E6689EDBAA4E808E0DA063C5F600</vt:lpwstr>
  </property>
</Properties>
</file>