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81" r:id="rId4"/>
    <p:sldId id="333" r:id="rId5"/>
    <p:sldId id="289" r:id="rId6"/>
    <p:sldId id="288" r:id="rId7"/>
    <p:sldId id="274" r:id="rId8"/>
    <p:sldId id="325" r:id="rId9"/>
    <p:sldId id="326" r:id="rId10"/>
    <p:sldId id="334" r:id="rId11"/>
    <p:sldId id="265" r:id="rId12"/>
    <p:sldId id="338" r:id="rId13"/>
    <p:sldId id="279" r:id="rId14"/>
    <p:sldId id="327" r:id="rId15"/>
    <p:sldId id="328" r:id="rId16"/>
    <p:sldId id="335" r:id="rId17"/>
    <p:sldId id="336" r:id="rId18"/>
    <p:sldId id="3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DE6"/>
    <a:srgbClr val="21529F"/>
    <a:srgbClr val="4D4D4D"/>
    <a:srgbClr val="C2C2C2"/>
    <a:srgbClr val="5B5B5B"/>
    <a:srgbClr val="E7E7E8"/>
    <a:srgbClr val="779FC4"/>
    <a:srgbClr val="D2232A"/>
    <a:srgbClr val="FEFEFE"/>
    <a:srgbClr val="D75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5273" autoAdjust="0"/>
  </p:normalViewPr>
  <p:slideViewPr>
    <p:cSldViewPr snapToGrid="0" snapToObjects="1">
      <p:cViewPr varScale="1">
        <p:scale>
          <a:sx n="85" d="100"/>
          <a:sy n="85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4C231-22E6-4D25-965B-776485681537}" type="doc">
      <dgm:prSet loTypeId="urn:microsoft.com/office/officeart/2005/8/layout/radial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r-HR"/>
        </a:p>
      </dgm:t>
    </dgm:pt>
    <dgm:pt modelId="{38D9DEAB-E2CE-4A06-BF0F-93ADFBF34C3B}">
      <dgm:prSet phldrT="[Text]"/>
      <dgm:spPr/>
      <dgm:t>
        <a:bodyPr/>
        <a:lstStyle/>
        <a:p>
          <a:r>
            <a:rPr lang="hr-HR" dirty="0" smtClean="0"/>
            <a:t>Debljina </a:t>
          </a:r>
          <a:endParaRPr lang="hr-HR" dirty="0"/>
        </a:p>
      </dgm:t>
    </dgm:pt>
    <dgm:pt modelId="{727EA24B-47D2-4129-B223-83F1CE637150}" type="parTrans" cxnId="{3C5791FD-7854-43AB-ADFF-0BB97C8F5E05}">
      <dgm:prSet/>
      <dgm:spPr/>
      <dgm:t>
        <a:bodyPr/>
        <a:lstStyle/>
        <a:p>
          <a:endParaRPr lang="hr-HR"/>
        </a:p>
      </dgm:t>
    </dgm:pt>
    <dgm:pt modelId="{69112EB8-D8EA-4475-BA1E-49FF18CFAB1D}" type="sibTrans" cxnId="{3C5791FD-7854-43AB-ADFF-0BB97C8F5E05}">
      <dgm:prSet/>
      <dgm:spPr/>
      <dgm:t>
        <a:bodyPr/>
        <a:lstStyle/>
        <a:p>
          <a:endParaRPr lang="hr-HR"/>
        </a:p>
      </dgm:t>
    </dgm:pt>
    <dgm:pt modelId="{FFC83618-D7E8-485D-A2CB-123C17FDB89C}">
      <dgm:prSet phldrT="[Text]"/>
      <dgm:spPr/>
      <dgm:t>
        <a:bodyPr/>
        <a:lstStyle/>
        <a:p>
          <a:r>
            <a:rPr lang="hr-HR" dirty="0" smtClean="0"/>
            <a:t>Kardiovaskularne bolesti</a:t>
          </a:r>
          <a:endParaRPr lang="hr-HR" dirty="0"/>
        </a:p>
      </dgm:t>
    </dgm:pt>
    <dgm:pt modelId="{AAEEC9CE-45B0-482F-BEC5-B4840DB095E4}" type="parTrans" cxnId="{D045F9C5-0B6C-4A38-9996-4BB88EEB1B42}">
      <dgm:prSet/>
      <dgm:spPr/>
      <dgm:t>
        <a:bodyPr/>
        <a:lstStyle/>
        <a:p>
          <a:endParaRPr lang="hr-HR"/>
        </a:p>
      </dgm:t>
    </dgm:pt>
    <dgm:pt modelId="{A778264E-634D-4C26-B3D1-E8AA24CFDC41}" type="sibTrans" cxnId="{D045F9C5-0B6C-4A38-9996-4BB88EEB1B42}">
      <dgm:prSet/>
      <dgm:spPr/>
      <dgm:t>
        <a:bodyPr/>
        <a:lstStyle/>
        <a:p>
          <a:endParaRPr lang="hr-HR"/>
        </a:p>
      </dgm:t>
    </dgm:pt>
    <dgm:pt modelId="{6148A155-2DF4-4B04-A3D5-DF1C91D3A5B2}">
      <dgm:prSet phldrT="[Text]"/>
      <dgm:spPr/>
      <dgm:t>
        <a:bodyPr/>
        <a:lstStyle/>
        <a:p>
          <a:r>
            <a:rPr lang="hr-HR" dirty="0" smtClean="0"/>
            <a:t>Tumori</a:t>
          </a:r>
          <a:endParaRPr lang="hr-HR" dirty="0"/>
        </a:p>
      </dgm:t>
    </dgm:pt>
    <dgm:pt modelId="{F1654D86-C7B4-4069-9B44-0AE98D004DE4}" type="parTrans" cxnId="{C484F446-D638-4C04-8BC3-D7004D3FC92B}">
      <dgm:prSet/>
      <dgm:spPr/>
      <dgm:t>
        <a:bodyPr/>
        <a:lstStyle/>
        <a:p>
          <a:endParaRPr lang="hr-HR"/>
        </a:p>
      </dgm:t>
    </dgm:pt>
    <dgm:pt modelId="{319BAF41-A124-442C-8225-5F206DDD049B}" type="sibTrans" cxnId="{C484F446-D638-4C04-8BC3-D7004D3FC92B}">
      <dgm:prSet/>
      <dgm:spPr/>
      <dgm:t>
        <a:bodyPr/>
        <a:lstStyle/>
        <a:p>
          <a:endParaRPr lang="hr-HR"/>
        </a:p>
      </dgm:t>
    </dgm:pt>
    <dgm:pt modelId="{4866224D-3BC6-4067-A02B-59F8E5DCA38E}">
      <dgm:prSet phldrT="[Text]"/>
      <dgm:spPr/>
      <dgm:t>
        <a:bodyPr/>
        <a:lstStyle/>
        <a:p>
          <a:r>
            <a:rPr lang="hr-HR" dirty="0" smtClean="0"/>
            <a:t>Šećerna bolest</a:t>
          </a:r>
          <a:endParaRPr lang="hr-HR" dirty="0"/>
        </a:p>
      </dgm:t>
    </dgm:pt>
    <dgm:pt modelId="{FA33D1C3-3BE3-4306-9291-7FDDE5CEDD01}" type="parTrans" cxnId="{A1224376-3AB4-4519-9B98-579B71BCBB8C}">
      <dgm:prSet/>
      <dgm:spPr/>
      <dgm:t>
        <a:bodyPr/>
        <a:lstStyle/>
        <a:p>
          <a:endParaRPr lang="hr-HR"/>
        </a:p>
      </dgm:t>
    </dgm:pt>
    <dgm:pt modelId="{1359C735-B632-443E-8FC6-7CA4B9C81DC7}" type="sibTrans" cxnId="{A1224376-3AB4-4519-9B98-579B71BCBB8C}">
      <dgm:prSet/>
      <dgm:spPr/>
      <dgm:t>
        <a:bodyPr/>
        <a:lstStyle/>
        <a:p>
          <a:endParaRPr lang="hr-HR"/>
        </a:p>
      </dgm:t>
    </dgm:pt>
    <dgm:pt modelId="{BE237091-BC7E-4499-8077-FAD58ADF41FD}">
      <dgm:prSet phldrT="[Text]"/>
      <dgm:spPr/>
      <dgm:t>
        <a:bodyPr/>
        <a:lstStyle/>
        <a:p>
          <a:r>
            <a:rPr lang="hr-HR" dirty="0" smtClean="0"/>
            <a:t>Plućne bolesti</a:t>
          </a:r>
          <a:endParaRPr lang="hr-HR" dirty="0"/>
        </a:p>
      </dgm:t>
    </dgm:pt>
    <dgm:pt modelId="{95DF5D56-EE7E-461A-83D9-4B591DE2CD7B}" type="parTrans" cxnId="{9AB64E8F-3D22-40CD-B9EE-0557EFAA76E3}">
      <dgm:prSet/>
      <dgm:spPr/>
      <dgm:t>
        <a:bodyPr/>
        <a:lstStyle/>
        <a:p>
          <a:endParaRPr lang="hr-HR"/>
        </a:p>
      </dgm:t>
    </dgm:pt>
    <dgm:pt modelId="{4C571250-7CB6-4F49-9D05-2B13831C1ADD}" type="sibTrans" cxnId="{9AB64E8F-3D22-40CD-B9EE-0557EFAA76E3}">
      <dgm:prSet/>
      <dgm:spPr/>
      <dgm:t>
        <a:bodyPr/>
        <a:lstStyle/>
        <a:p>
          <a:endParaRPr lang="hr-HR"/>
        </a:p>
      </dgm:t>
    </dgm:pt>
    <dgm:pt modelId="{7C0BBF2D-DF01-4DCD-81D7-E77779A0466A}">
      <dgm:prSet/>
      <dgm:spPr/>
      <dgm:t>
        <a:bodyPr/>
        <a:lstStyle/>
        <a:p>
          <a:r>
            <a:rPr lang="hr-HR" dirty="0" smtClean="0"/>
            <a:t>Mentalni poremećaji</a:t>
          </a:r>
          <a:endParaRPr lang="hr-HR" dirty="0"/>
        </a:p>
      </dgm:t>
    </dgm:pt>
    <dgm:pt modelId="{32B824EE-216F-42FF-814F-009A1B2FD39C}" type="parTrans" cxnId="{BCA334EA-C764-49F4-9821-D08C321B307F}">
      <dgm:prSet/>
      <dgm:spPr/>
      <dgm:t>
        <a:bodyPr/>
        <a:lstStyle/>
        <a:p>
          <a:endParaRPr lang="hr-HR"/>
        </a:p>
      </dgm:t>
    </dgm:pt>
    <dgm:pt modelId="{77AB0782-2080-44A8-9C16-BC61AC838919}" type="sibTrans" cxnId="{BCA334EA-C764-49F4-9821-D08C321B307F}">
      <dgm:prSet/>
      <dgm:spPr/>
      <dgm:t>
        <a:bodyPr/>
        <a:lstStyle/>
        <a:p>
          <a:endParaRPr lang="hr-HR"/>
        </a:p>
      </dgm:t>
    </dgm:pt>
    <dgm:pt modelId="{44F37386-B34F-4F3A-8385-E49311F29049}" type="pres">
      <dgm:prSet presAssocID="{9D94C231-22E6-4D25-965B-77648568153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BF7282A-2652-4D07-836F-7DDD2D5FDDFA}" type="pres">
      <dgm:prSet presAssocID="{38D9DEAB-E2CE-4A06-BF0F-93ADFBF34C3B}" presName="centerShape" presStyleLbl="node0" presStyleIdx="0" presStyleCnt="1"/>
      <dgm:spPr/>
      <dgm:t>
        <a:bodyPr/>
        <a:lstStyle/>
        <a:p>
          <a:endParaRPr lang="hr-HR"/>
        </a:p>
      </dgm:t>
    </dgm:pt>
    <dgm:pt modelId="{C130AE1A-A4DC-4F9B-948F-6F0F3083F833}" type="pres">
      <dgm:prSet presAssocID="{AAEEC9CE-45B0-482F-BEC5-B4840DB095E4}" presName="parTrans" presStyleLbl="sibTrans2D1" presStyleIdx="0" presStyleCnt="5"/>
      <dgm:spPr/>
      <dgm:t>
        <a:bodyPr/>
        <a:lstStyle/>
        <a:p>
          <a:endParaRPr lang="hr-HR"/>
        </a:p>
      </dgm:t>
    </dgm:pt>
    <dgm:pt modelId="{B3974738-01F9-484E-B4CF-5D9D9AA6C7C2}" type="pres">
      <dgm:prSet presAssocID="{AAEEC9CE-45B0-482F-BEC5-B4840DB095E4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31977B21-656E-4D32-B321-2CC1CDC17B91}" type="pres">
      <dgm:prSet presAssocID="{FFC83618-D7E8-485D-A2CB-123C17FDB89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FE1496-9FE3-4A48-B439-843A7CA99E49}" type="pres">
      <dgm:prSet presAssocID="{F1654D86-C7B4-4069-9B44-0AE98D004DE4}" presName="parTrans" presStyleLbl="sibTrans2D1" presStyleIdx="1" presStyleCnt="5"/>
      <dgm:spPr/>
      <dgm:t>
        <a:bodyPr/>
        <a:lstStyle/>
        <a:p>
          <a:endParaRPr lang="hr-HR"/>
        </a:p>
      </dgm:t>
    </dgm:pt>
    <dgm:pt modelId="{8F2148A9-6E5B-45EE-A699-78D30227DF74}" type="pres">
      <dgm:prSet presAssocID="{F1654D86-C7B4-4069-9B44-0AE98D004DE4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AE685E36-8C13-489C-8835-73A38BEEA115}" type="pres">
      <dgm:prSet presAssocID="{6148A155-2DF4-4B04-A3D5-DF1C91D3A5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7AF515-2450-42FB-9964-38DA1D607108}" type="pres">
      <dgm:prSet presAssocID="{FA33D1C3-3BE3-4306-9291-7FDDE5CEDD01}" presName="parTrans" presStyleLbl="sibTrans2D1" presStyleIdx="2" presStyleCnt="5"/>
      <dgm:spPr/>
      <dgm:t>
        <a:bodyPr/>
        <a:lstStyle/>
        <a:p>
          <a:endParaRPr lang="hr-HR"/>
        </a:p>
      </dgm:t>
    </dgm:pt>
    <dgm:pt modelId="{43763CE5-4838-426F-B2D0-78F0369229DE}" type="pres">
      <dgm:prSet presAssocID="{FA33D1C3-3BE3-4306-9291-7FDDE5CEDD01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4E0D4F63-D96C-48DB-81D8-6282C98A3297}" type="pres">
      <dgm:prSet presAssocID="{4866224D-3BC6-4067-A02B-59F8E5DCA3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EA1C40-C0D3-4EFF-9174-1128EAEDB341}" type="pres">
      <dgm:prSet presAssocID="{95DF5D56-EE7E-461A-83D9-4B591DE2CD7B}" presName="parTrans" presStyleLbl="sibTrans2D1" presStyleIdx="3" presStyleCnt="5"/>
      <dgm:spPr/>
      <dgm:t>
        <a:bodyPr/>
        <a:lstStyle/>
        <a:p>
          <a:endParaRPr lang="hr-HR"/>
        </a:p>
      </dgm:t>
    </dgm:pt>
    <dgm:pt modelId="{3581163D-EA24-4825-B060-0352E1368A3D}" type="pres">
      <dgm:prSet presAssocID="{95DF5D56-EE7E-461A-83D9-4B591DE2CD7B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C7F6F768-6CD7-4FF2-BDB3-ABEB2583FAFB}" type="pres">
      <dgm:prSet presAssocID="{BE237091-BC7E-4499-8077-FAD58ADF41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17608C-253C-4FBF-A406-5F15D4F92F1D}" type="pres">
      <dgm:prSet presAssocID="{32B824EE-216F-42FF-814F-009A1B2FD39C}" presName="parTrans" presStyleLbl="sibTrans2D1" presStyleIdx="4" presStyleCnt="5"/>
      <dgm:spPr/>
      <dgm:t>
        <a:bodyPr/>
        <a:lstStyle/>
        <a:p>
          <a:endParaRPr lang="hr-HR"/>
        </a:p>
      </dgm:t>
    </dgm:pt>
    <dgm:pt modelId="{E881E154-B1E5-4A0B-AF72-00C6363EF397}" type="pres">
      <dgm:prSet presAssocID="{32B824EE-216F-42FF-814F-009A1B2FD39C}" presName="connectorText" presStyleLbl="sibTrans2D1" presStyleIdx="4" presStyleCnt="5"/>
      <dgm:spPr/>
      <dgm:t>
        <a:bodyPr/>
        <a:lstStyle/>
        <a:p>
          <a:endParaRPr lang="hr-HR"/>
        </a:p>
      </dgm:t>
    </dgm:pt>
    <dgm:pt modelId="{3D25EA66-FDD7-4879-A6ED-3A6C5A3758D0}" type="pres">
      <dgm:prSet presAssocID="{7C0BBF2D-DF01-4DCD-81D7-E77779A0466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C5791FD-7854-43AB-ADFF-0BB97C8F5E05}" srcId="{9D94C231-22E6-4D25-965B-776485681537}" destId="{38D9DEAB-E2CE-4A06-BF0F-93ADFBF34C3B}" srcOrd="0" destOrd="0" parTransId="{727EA24B-47D2-4129-B223-83F1CE637150}" sibTransId="{69112EB8-D8EA-4475-BA1E-49FF18CFAB1D}"/>
    <dgm:cxn modelId="{C484F446-D638-4C04-8BC3-D7004D3FC92B}" srcId="{38D9DEAB-E2CE-4A06-BF0F-93ADFBF34C3B}" destId="{6148A155-2DF4-4B04-A3D5-DF1C91D3A5B2}" srcOrd="1" destOrd="0" parTransId="{F1654D86-C7B4-4069-9B44-0AE98D004DE4}" sibTransId="{319BAF41-A124-442C-8225-5F206DDD049B}"/>
    <dgm:cxn modelId="{5C5896AD-9772-4FD2-A6D9-A1C19A2896CA}" type="presOf" srcId="{FA33D1C3-3BE3-4306-9291-7FDDE5CEDD01}" destId="{FD7AF515-2450-42FB-9964-38DA1D607108}" srcOrd="0" destOrd="0" presId="urn:microsoft.com/office/officeart/2005/8/layout/radial5"/>
    <dgm:cxn modelId="{790C91B9-F408-41A0-8321-999C989419D7}" type="presOf" srcId="{7C0BBF2D-DF01-4DCD-81D7-E77779A0466A}" destId="{3D25EA66-FDD7-4879-A6ED-3A6C5A3758D0}" srcOrd="0" destOrd="0" presId="urn:microsoft.com/office/officeart/2005/8/layout/radial5"/>
    <dgm:cxn modelId="{CD1E991C-5889-473E-8CB8-EF794041EA09}" type="presOf" srcId="{AAEEC9CE-45B0-482F-BEC5-B4840DB095E4}" destId="{C130AE1A-A4DC-4F9B-948F-6F0F3083F833}" srcOrd="0" destOrd="0" presId="urn:microsoft.com/office/officeart/2005/8/layout/radial5"/>
    <dgm:cxn modelId="{BCA334EA-C764-49F4-9821-D08C321B307F}" srcId="{38D9DEAB-E2CE-4A06-BF0F-93ADFBF34C3B}" destId="{7C0BBF2D-DF01-4DCD-81D7-E77779A0466A}" srcOrd="4" destOrd="0" parTransId="{32B824EE-216F-42FF-814F-009A1B2FD39C}" sibTransId="{77AB0782-2080-44A8-9C16-BC61AC838919}"/>
    <dgm:cxn modelId="{4F91C573-118D-49D4-B236-C6114B03F8B3}" type="presOf" srcId="{4866224D-3BC6-4067-A02B-59F8E5DCA38E}" destId="{4E0D4F63-D96C-48DB-81D8-6282C98A3297}" srcOrd="0" destOrd="0" presId="urn:microsoft.com/office/officeart/2005/8/layout/radial5"/>
    <dgm:cxn modelId="{2E6C2497-1501-4C8E-A4EE-FEAA2A43D1CA}" type="presOf" srcId="{F1654D86-C7B4-4069-9B44-0AE98D004DE4}" destId="{8F2148A9-6E5B-45EE-A699-78D30227DF74}" srcOrd="1" destOrd="0" presId="urn:microsoft.com/office/officeart/2005/8/layout/radial5"/>
    <dgm:cxn modelId="{65EE5E91-F920-4F9B-A626-080143D8B3E2}" type="presOf" srcId="{F1654D86-C7B4-4069-9B44-0AE98D004DE4}" destId="{DCFE1496-9FE3-4A48-B439-843A7CA99E49}" srcOrd="0" destOrd="0" presId="urn:microsoft.com/office/officeart/2005/8/layout/radial5"/>
    <dgm:cxn modelId="{1FC99A1A-8B6D-4740-9C3D-D13A219E9948}" type="presOf" srcId="{95DF5D56-EE7E-461A-83D9-4B591DE2CD7B}" destId="{3581163D-EA24-4825-B060-0352E1368A3D}" srcOrd="1" destOrd="0" presId="urn:microsoft.com/office/officeart/2005/8/layout/radial5"/>
    <dgm:cxn modelId="{9D8DC51C-3689-4C6F-A9C1-830DA9DB98AA}" type="presOf" srcId="{AAEEC9CE-45B0-482F-BEC5-B4840DB095E4}" destId="{B3974738-01F9-484E-B4CF-5D9D9AA6C7C2}" srcOrd="1" destOrd="0" presId="urn:microsoft.com/office/officeart/2005/8/layout/radial5"/>
    <dgm:cxn modelId="{25F3F7B5-519A-4183-8511-D03AB5BA8AE4}" type="presOf" srcId="{6148A155-2DF4-4B04-A3D5-DF1C91D3A5B2}" destId="{AE685E36-8C13-489C-8835-73A38BEEA115}" srcOrd="0" destOrd="0" presId="urn:microsoft.com/office/officeart/2005/8/layout/radial5"/>
    <dgm:cxn modelId="{35BD6164-9572-4743-B66D-370C40979F48}" type="presOf" srcId="{FA33D1C3-3BE3-4306-9291-7FDDE5CEDD01}" destId="{43763CE5-4838-426F-B2D0-78F0369229DE}" srcOrd="1" destOrd="0" presId="urn:microsoft.com/office/officeart/2005/8/layout/radial5"/>
    <dgm:cxn modelId="{CBC106C9-C479-4B20-AA43-6F38052E014D}" type="presOf" srcId="{95DF5D56-EE7E-461A-83D9-4B591DE2CD7B}" destId="{17EA1C40-C0D3-4EFF-9174-1128EAEDB341}" srcOrd="0" destOrd="0" presId="urn:microsoft.com/office/officeart/2005/8/layout/radial5"/>
    <dgm:cxn modelId="{B8D81E5C-168D-4F5E-825E-041D4499A578}" type="presOf" srcId="{9D94C231-22E6-4D25-965B-776485681537}" destId="{44F37386-B34F-4F3A-8385-E49311F29049}" srcOrd="0" destOrd="0" presId="urn:microsoft.com/office/officeart/2005/8/layout/radial5"/>
    <dgm:cxn modelId="{5A069928-19FE-43E8-8A1E-F0541755958B}" type="presOf" srcId="{32B824EE-216F-42FF-814F-009A1B2FD39C}" destId="{E881E154-B1E5-4A0B-AF72-00C6363EF397}" srcOrd="1" destOrd="0" presId="urn:microsoft.com/office/officeart/2005/8/layout/radial5"/>
    <dgm:cxn modelId="{A8892654-7561-4DCD-A161-F5A1591AC42F}" type="presOf" srcId="{38D9DEAB-E2CE-4A06-BF0F-93ADFBF34C3B}" destId="{FBF7282A-2652-4D07-836F-7DDD2D5FDDFA}" srcOrd="0" destOrd="0" presId="urn:microsoft.com/office/officeart/2005/8/layout/radial5"/>
    <dgm:cxn modelId="{6941AC89-070B-4C5A-A02B-1C956EBFA343}" type="presOf" srcId="{FFC83618-D7E8-485D-A2CB-123C17FDB89C}" destId="{31977B21-656E-4D32-B321-2CC1CDC17B91}" srcOrd="0" destOrd="0" presId="urn:microsoft.com/office/officeart/2005/8/layout/radial5"/>
    <dgm:cxn modelId="{D045F9C5-0B6C-4A38-9996-4BB88EEB1B42}" srcId="{38D9DEAB-E2CE-4A06-BF0F-93ADFBF34C3B}" destId="{FFC83618-D7E8-485D-A2CB-123C17FDB89C}" srcOrd="0" destOrd="0" parTransId="{AAEEC9CE-45B0-482F-BEC5-B4840DB095E4}" sibTransId="{A778264E-634D-4C26-B3D1-E8AA24CFDC41}"/>
    <dgm:cxn modelId="{80D8C876-5165-4D85-9C9E-75D8F6CC559C}" type="presOf" srcId="{32B824EE-216F-42FF-814F-009A1B2FD39C}" destId="{3717608C-253C-4FBF-A406-5F15D4F92F1D}" srcOrd="0" destOrd="0" presId="urn:microsoft.com/office/officeart/2005/8/layout/radial5"/>
    <dgm:cxn modelId="{2ACC0F10-B559-476E-B894-3441DFB7B765}" type="presOf" srcId="{BE237091-BC7E-4499-8077-FAD58ADF41FD}" destId="{C7F6F768-6CD7-4FF2-BDB3-ABEB2583FAFB}" srcOrd="0" destOrd="0" presId="urn:microsoft.com/office/officeart/2005/8/layout/radial5"/>
    <dgm:cxn modelId="{A1224376-3AB4-4519-9B98-579B71BCBB8C}" srcId="{38D9DEAB-E2CE-4A06-BF0F-93ADFBF34C3B}" destId="{4866224D-3BC6-4067-A02B-59F8E5DCA38E}" srcOrd="2" destOrd="0" parTransId="{FA33D1C3-3BE3-4306-9291-7FDDE5CEDD01}" sibTransId="{1359C735-B632-443E-8FC6-7CA4B9C81DC7}"/>
    <dgm:cxn modelId="{9AB64E8F-3D22-40CD-B9EE-0557EFAA76E3}" srcId="{38D9DEAB-E2CE-4A06-BF0F-93ADFBF34C3B}" destId="{BE237091-BC7E-4499-8077-FAD58ADF41FD}" srcOrd="3" destOrd="0" parTransId="{95DF5D56-EE7E-461A-83D9-4B591DE2CD7B}" sibTransId="{4C571250-7CB6-4F49-9D05-2B13831C1ADD}"/>
    <dgm:cxn modelId="{132CBA7E-829B-4C62-9392-F09C6CF35CF6}" type="presParOf" srcId="{44F37386-B34F-4F3A-8385-E49311F29049}" destId="{FBF7282A-2652-4D07-836F-7DDD2D5FDDFA}" srcOrd="0" destOrd="0" presId="urn:microsoft.com/office/officeart/2005/8/layout/radial5"/>
    <dgm:cxn modelId="{96FBD6EA-D84F-42C2-BD9D-638577BF0809}" type="presParOf" srcId="{44F37386-B34F-4F3A-8385-E49311F29049}" destId="{C130AE1A-A4DC-4F9B-948F-6F0F3083F833}" srcOrd="1" destOrd="0" presId="urn:microsoft.com/office/officeart/2005/8/layout/radial5"/>
    <dgm:cxn modelId="{B92A79F5-2C85-4DAC-9FFB-18EB798532C3}" type="presParOf" srcId="{C130AE1A-A4DC-4F9B-948F-6F0F3083F833}" destId="{B3974738-01F9-484E-B4CF-5D9D9AA6C7C2}" srcOrd="0" destOrd="0" presId="urn:microsoft.com/office/officeart/2005/8/layout/radial5"/>
    <dgm:cxn modelId="{F4948FC6-B625-4BB4-923C-FCF07A818F16}" type="presParOf" srcId="{44F37386-B34F-4F3A-8385-E49311F29049}" destId="{31977B21-656E-4D32-B321-2CC1CDC17B91}" srcOrd="2" destOrd="0" presId="urn:microsoft.com/office/officeart/2005/8/layout/radial5"/>
    <dgm:cxn modelId="{676B6CAF-DF84-4F0B-B394-7DC49FD410EE}" type="presParOf" srcId="{44F37386-B34F-4F3A-8385-E49311F29049}" destId="{DCFE1496-9FE3-4A48-B439-843A7CA99E49}" srcOrd="3" destOrd="0" presId="urn:microsoft.com/office/officeart/2005/8/layout/radial5"/>
    <dgm:cxn modelId="{47242F1F-2215-4436-B246-F367E68FE269}" type="presParOf" srcId="{DCFE1496-9FE3-4A48-B439-843A7CA99E49}" destId="{8F2148A9-6E5B-45EE-A699-78D30227DF74}" srcOrd="0" destOrd="0" presId="urn:microsoft.com/office/officeart/2005/8/layout/radial5"/>
    <dgm:cxn modelId="{7B240044-ADC0-47C8-9C05-D14BAA95413B}" type="presParOf" srcId="{44F37386-B34F-4F3A-8385-E49311F29049}" destId="{AE685E36-8C13-489C-8835-73A38BEEA115}" srcOrd="4" destOrd="0" presId="urn:microsoft.com/office/officeart/2005/8/layout/radial5"/>
    <dgm:cxn modelId="{3903D717-E779-4FE1-9771-118D53C9801E}" type="presParOf" srcId="{44F37386-B34F-4F3A-8385-E49311F29049}" destId="{FD7AF515-2450-42FB-9964-38DA1D607108}" srcOrd="5" destOrd="0" presId="urn:microsoft.com/office/officeart/2005/8/layout/radial5"/>
    <dgm:cxn modelId="{E199281D-B1C9-4460-AC30-0BB789C37F3D}" type="presParOf" srcId="{FD7AF515-2450-42FB-9964-38DA1D607108}" destId="{43763CE5-4838-426F-B2D0-78F0369229DE}" srcOrd="0" destOrd="0" presId="urn:microsoft.com/office/officeart/2005/8/layout/radial5"/>
    <dgm:cxn modelId="{0228087B-81A3-49FA-8A69-48385D8BF1C2}" type="presParOf" srcId="{44F37386-B34F-4F3A-8385-E49311F29049}" destId="{4E0D4F63-D96C-48DB-81D8-6282C98A3297}" srcOrd="6" destOrd="0" presId="urn:microsoft.com/office/officeart/2005/8/layout/radial5"/>
    <dgm:cxn modelId="{7622D09F-CB08-4457-AF93-77EE01E931DC}" type="presParOf" srcId="{44F37386-B34F-4F3A-8385-E49311F29049}" destId="{17EA1C40-C0D3-4EFF-9174-1128EAEDB341}" srcOrd="7" destOrd="0" presId="urn:microsoft.com/office/officeart/2005/8/layout/radial5"/>
    <dgm:cxn modelId="{A635FC86-DD7B-40DB-A906-5912E7570A07}" type="presParOf" srcId="{17EA1C40-C0D3-4EFF-9174-1128EAEDB341}" destId="{3581163D-EA24-4825-B060-0352E1368A3D}" srcOrd="0" destOrd="0" presId="urn:microsoft.com/office/officeart/2005/8/layout/radial5"/>
    <dgm:cxn modelId="{758C9D9A-9B74-448E-99BD-D0CDF5037369}" type="presParOf" srcId="{44F37386-B34F-4F3A-8385-E49311F29049}" destId="{C7F6F768-6CD7-4FF2-BDB3-ABEB2583FAFB}" srcOrd="8" destOrd="0" presId="urn:microsoft.com/office/officeart/2005/8/layout/radial5"/>
    <dgm:cxn modelId="{C8797CFB-2566-4F50-A61F-59BE049547BA}" type="presParOf" srcId="{44F37386-B34F-4F3A-8385-E49311F29049}" destId="{3717608C-253C-4FBF-A406-5F15D4F92F1D}" srcOrd="9" destOrd="0" presId="urn:microsoft.com/office/officeart/2005/8/layout/radial5"/>
    <dgm:cxn modelId="{19A945BF-1003-4507-9733-24F79623AD51}" type="presParOf" srcId="{3717608C-253C-4FBF-A406-5F15D4F92F1D}" destId="{E881E154-B1E5-4A0B-AF72-00C6363EF397}" srcOrd="0" destOrd="0" presId="urn:microsoft.com/office/officeart/2005/8/layout/radial5"/>
    <dgm:cxn modelId="{E545C70F-2066-47B0-B7EA-E0BD2C64A8C5}" type="presParOf" srcId="{44F37386-B34F-4F3A-8385-E49311F29049}" destId="{3D25EA66-FDD7-4879-A6ED-3A6C5A3758D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4C196-5F07-42D2-94DF-784188E97AF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C91AD-4B8C-4A4F-98B4-F887A527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1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69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hr-HR" dirty="0"/>
              <a:t>1.Upitnik za  ravnatelje škola (prikupljaju se podaci o školskom okruženju)</a:t>
            </a:r>
          </a:p>
          <a:p>
            <a:pPr marL="0" indent="0" algn="just">
              <a:buNone/>
              <a:defRPr/>
            </a:pPr>
            <a:endParaRPr lang="hr-HR" dirty="0"/>
          </a:p>
          <a:p>
            <a:pPr marL="0" indent="0" algn="just">
              <a:buNone/>
              <a:defRPr/>
            </a:pPr>
            <a:r>
              <a:rPr lang="hr-HR" dirty="0"/>
              <a:t>2. Upitnik za roditelje djece koja sudjeluju u istraživanju (prikupljaju se osnovni demografski podaci, podaci o prehrambenim navikama ispitanika i o njihovom obiteljskom okruženju) </a:t>
            </a:r>
          </a:p>
          <a:p>
            <a:pPr marL="0" indent="0" algn="just">
              <a:buNone/>
              <a:defRPr/>
            </a:pPr>
            <a:endParaRPr lang="hr-HR" dirty="0"/>
          </a:p>
          <a:p>
            <a:pPr marL="0" indent="0" algn="just">
              <a:buNone/>
              <a:defRPr/>
            </a:pPr>
            <a:r>
              <a:rPr lang="hr-HR" dirty="0"/>
              <a:t>3. Bilješke ispitivača (bilježenje podataka obavljenih mjerenja od strane educiranih djelatnika - tjelesne visine, tjelesne mase, opsega struka i bokova mjerenog djeteta)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0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dirty="0" smtClean="0"/>
              <a:t>Kad naš tim istraživača dođe u školu, s djetetom će ispuniti treći upitnik. On se sastoji od osnovnih podataka o djetetu, te podataka o djetetovoj visini, težini, te obimu struka i bokova. Sve vage na kojima će se djeca mjeriti su strogo propisane od strane SZO, te će ih ispitivači donijeti sa sobom u školu. One izgledaju ovako</a:t>
            </a:r>
          </a:p>
          <a:p>
            <a:pPr marL="171450" indent="-171450">
              <a:buFontTx/>
              <a:buChar char="-"/>
            </a:pPr>
            <a:r>
              <a:rPr lang="hr-HR" altLang="sr-Latn-RS" dirty="0" smtClean="0"/>
              <a:t>Mjerenje će se odvijati u prostorima škole, u za to predviđenom mjestu. </a:t>
            </a:r>
          </a:p>
          <a:p>
            <a:pPr marL="171450" indent="-171450">
              <a:buFontTx/>
              <a:buChar char="-"/>
            </a:pPr>
            <a:r>
              <a:rPr lang="hr-HR" altLang="sr-Latn-RS" dirty="0" smtClean="0"/>
              <a:t>Trajati će oko 5min po djetetu tako da će uzeti max 3 školska sata</a:t>
            </a:r>
          </a:p>
          <a:p>
            <a:pPr marL="171450" indent="-171450">
              <a:buFontTx/>
              <a:buChar char="-"/>
            </a:pPr>
            <a:r>
              <a:rPr lang="hr-HR" altLang="sr-Latn-RS" dirty="0" smtClean="0"/>
              <a:t>Molimo roditelje da u vrijeme mjerenja djetetu pošalju laganiju odjeću, opremu za tjelesni, zbog objektivizacije mjerenja. U trenutku mjerenja, djecu ćemo zamoliti da skinu obuću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altLang="sr-Latn-RS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31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altLang="sr-Latn-RS" dirty="0" smtClean="0"/>
              <a:t>Istraživanje je odobreno od strane etičkog povjerenstva i provodi se na dobrovoljnoj osnovi</a:t>
            </a:r>
          </a:p>
          <a:p>
            <a:pPr marL="171450" indent="-171450">
              <a:buFontTx/>
              <a:buChar char="-"/>
            </a:pPr>
            <a:r>
              <a:rPr lang="hr-HR" altLang="sr-Latn-RS" dirty="0" smtClean="0"/>
              <a:t>Uz popunjavanje upitnika, kako bi dijete bilo sudionik istraživanja, roditelji trebaju potpisati aktivni pristanak. </a:t>
            </a:r>
          </a:p>
          <a:p>
            <a:pPr marL="171450" indent="-171450">
              <a:buFontTx/>
              <a:buChar char="-"/>
            </a:pPr>
            <a:r>
              <a:rPr lang="hr-HR" altLang="sr-Latn-RS" dirty="0" smtClean="0"/>
              <a:t>Svi podaci biti će strogo povjerljivi, te se imena djece niti imena škole neće spominjati nigdje, u niti jednom obliku! Analiza podataka raditi će se bez uvida u identitet ispitanika.</a:t>
            </a:r>
          </a:p>
          <a:p>
            <a:pPr marL="171450" indent="-171450">
              <a:buFontTx/>
              <a:buChar char="-"/>
            </a:pPr>
            <a:endParaRPr lang="hr-HR" altLang="sr-Latn-RS" dirty="0" smtClean="0"/>
          </a:p>
          <a:p>
            <a:pPr marL="171450" indent="-171450">
              <a:buFontTx/>
              <a:buChar char="-"/>
            </a:pPr>
            <a:r>
              <a:rPr lang="hr-HR" altLang="sr-Latn-RS" dirty="0" smtClean="0"/>
              <a:t>Osobe koje dolaze u školu su posebno educirani istraživači hzjz-a educirani od strane SZO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1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dirty="0" smtClean="0"/>
              <a:t>- Svaki roditelj dobiti će ovakakv papir – to je obavijest o istraživanju u kojem su detaljno opisani svi koraci koji će se provoditi kako bi roditelji bili što bolje upoznati s tim što se događa u školi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87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dirty="0" smtClean="0"/>
              <a:t>- Ovako izgleda aktivni pristanak koji molimo roditelje da potpišu kako bi njihovo dijete moglo biti ispitanik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44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smtClean="0"/>
              <a:t>- Za sva pitanja i nejasnoće molimo obratite se našem timu na sljedeće adresu i broj telefona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2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dirty="0" smtClean="0"/>
              <a:t>- Globalno, debljina predstavlja problem koji djeluje na razvoj bolesti i smanjenje kvalitete života. Kako i zašto?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7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r-Latn-RS" altLang="sr-Latn-RS" dirty="0" smtClean="0"/>
              <a:t>Debljina je jedini rizični čimbenik koji direktno utječe na 5 vodećih razloga smrti u Hrvatskoj. </a:t>
            </a:r>
          </a:p>
          <a:p>
            <a:pPr marL="171450" indent="-171450">
              <a:buFontTx/>
              <a:buChar char="-"/>
            </a:pPr>
            <a:r>
              <a:rPr lang="sr-Latn-RS" altLang="sr-Latn-RS" dirty="0" smtClean="0"/>
              <a:t>Kontrolom tjelesne mase, odnosno smanjenjem </a:t>
            </a:r>
            <a:r>
              <a:rPr lang="hr-HR" altLang="sr-Latn-RS" dirty="0" smtClean="0"/>
              <a:t>udjela</a:t>
            </a:r>
            <a:r>
              <a:rPr lang="sr-Latn-RS" altLang="sr-Latn-RS" dirty="0" smtClean="0"/>
              <a:t> osoba s debljinom u populaciji možemo utjecati i na smanjenje razvoja bolesti kao što su kardiovaskularne bolesti, šećerma bolest, plićne bolesti, tumori i mentalni poremećaji od kojih u Hrvatskoj godišnje umire 88-92% ljudi.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65B1-E431-9A4E-8875-6668A835F6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0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dirty="0" smtClean="0"/>
              <a:t>- Debljina kod djece je velik problem jer osim socijalne stigme i psiholoških razloga, debljina u dječjoj dobi utječe na zdravlje u odrasloj dobi.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dirty="0" smtClean="0"/>
              <a:t>- Prevalencija debljine i prekomjerne tjel mase u Hrvatskoj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08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Razlozi debljine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0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altLang="sr-Latn-RS" dirty="0" smtClean="0"/>
              <a:t>Važno je napomenuti da je praćenje debljine kod djece neophodno kako bi mogli preventivno djelovati i izraditi ciljane programe prema stanju naše djece</a:t>
            </a:r>
          </a:p>
          <a:p>
            <a:pPr marL="171450" indent="-171450">
              <a:buFontTx/>
              <a:buChar char="-"/>
            </a:pPr>
            <a:r>
              <a:rPr lang="hr-HR" altLang="sr-Latn-RS" dirty="0" smtClean="0"/>
              <a:t>Svjetska zdravstvena organizacija je organizator praćenja, a u Hrv je provodi HZJZ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3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altLang="sr-Latn-RS" dirty="0" smtClean="0"/>
              <a:t>Razlog odabira učenika 2. i 3. razreda je jer želimo obuhvatiti uzorak djece u dobi 8-8,9g</a:t>
            </a:r>
          </a:p>
          <a:p>
            <a:pPr marL="171450" indent="-171450">
              <a:buFontTx/>
              <a:buChar char="-"/>
            </a:pPr>
            <a:r>
              <a:rPr lang="hr-HR" altLang="sr-Latn-RS" dirty="0" smtClean="0"/>
              <a:t>Sve škole i razredi odabrani su slučajnim odabirom prema pravilima Svjetske zdravstvene organizacije</a:t>
            </a:r>
          </a:p>
          <a:p>
            <a:pPr marL="171450" indent="-171450">
              <a:buFontTx/>
              <a:buChar char="-"/>
            </a:pPr>
            <a:r>
              <a:rPr lang="hr-HR" altLang="sr-Latn-RS" dirty="0" smtClean="0"/>
              <a:t>Provodi se tako da će naši ispitivači provesti tri upitnika. </a:t>
            </a:r>
          </a:p>
          <a:p>
            <a:pPr marL="171450" indent="-171450">
              <a:buFontTx/>
              <a:buChar char="-"/>
            </a:pPr>
            <a:r>
              <a:rPr lang="hr-HR" altLang="sr-Latn-RS" dirty="0" smtClean="0"/>
              <a:t>Svi upitnici su standrardizirani i na isti način su koncipirani u svim državama koje sudjeluju u ovoj inicijativi</a:t>
            </a:r>
          </a:p>
          <a:p>
            <a:pPr marL="171450" indent="-171450">
              <a:buFontTx/>
              <a:buChar char="-"/>
            </a:pPr>
            <a:r>
              <a:rPr lang="hr-HR" altLang="sr-Latn-RS" dirty="0" smtClean="0"/>
              <a:t>Prvi upitnik je</a:t>
            </a:r>
            <a:r>
              <a:rPr lang="hr-HR" altLang="sr-Latn-RS" baseline="0" dirty="0" smtClean="0"/>
              <a:t> </a:t>
            </a:r>
            <a:r>
              <a:rPr lang="hr-HR" altLang="sr-Latn-RS" dirty="0" smtClean="0"/>
              <a:t>za ravnatelje.</a:t>
            </a:r>
            <a:r>
              <a:rPr lang="hr-HR" altLang="sr-Latn-RS" baseline="0" dirty="0" smtClean="0"/>
              <a:t> Ravnatelji su prethodno dali suglasnost za sudjelovanjem u istraživanju i</a:t>
            </a:r>
            <a:r>
              <a:rPr lang="hr-HR" altLang="sr-Latn-RS" dirty="0" smtClean="0"/>
              <a:t> time pokazali dobru volju i prepoznali vrijednost inicijative</a:t>
            </a:r>
          </a:p>
          <a:p>
            <a:pPr marL="171450" indent="-171450">
              <a:buFontTx/>
              <a:buChar char="-"/>
            </a:pPr>
            <a:r>
              <a:rPr lang="hr-HR" altLang="sr-Latn-RS" dirty="0" smtClean="0"/>
              <a:t>Drugi upitnik bi trebali ispuniti roditelji, a vezan je uz prikupljanje osnovnih podataka o obitelji, demografskih, prehrambenih i ostalih navika</a:t>
            </a:r>
          </a:p>
          <a:p>
            <a:pPr marL="171450" indent="-171450">
              <a:buFontTx/>
              <a:buChar char="-"/>
            </a:pPr>
            <a:r>
              <a:rPr lang="hr-HR" altLang="sr-Latn-RS" dirty="0" smtClean="0"/>
              <a:t>Treći upitnik ispuniti će naši ispitivači po dolasku u školu.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91AD-4B8C-4A4F-98B4-F887A527D8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4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2B-F0DF-3649-8EDC-506BD116C27C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D55A-9F00-6647-A217-A95AA09626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724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2B-F0DF-3649-8EDC-506BD116C27C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D55A-9F00-6647-A217-A95AA09626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98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2B-F0DF-3649-8EDC-506BD116C27C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D55A-9F00-6647-A217-A95AA09626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664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2B-F0DF-3649-8EDC-506BD116C27C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D55A-9F00-6647-A217-A95AA09626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374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2B-F0DF-3649-8EDC-506BD116C27C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D55A-9F00-6647-A217-A95AA09626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32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2B-F0DF-3649-8EDC-506BD116C27C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D55A-9F00-6647-A217-A95AA09626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465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2B-F0DF-3649-8EDC-506BD116C27C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D55A-9F00-6647-A217-A95AA09626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88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2B-F0DF-3649-8EDC-506BD116C27C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D55A-9F00-6647-A217-A95AA09626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295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2B-F0DF-3649-8EDC-506BD116C27C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D55A-9F00-6647-A217-A95AA09626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56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2B-F0DF-3649-8EDC-506BD116C27C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D55A-9F00-6647-A217-A95AA09626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46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2B-F0DF-3649-8EDC-506BD116C27C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D55A-9F00-6647-A217-A95AA09626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931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3AA2B-F0DF-3649-8EDC-506BD116C27C}" type="datetimeFigureOut">
              <a:rPr lang="hr-HR" smtClean="0"/>
              <a:t>19.12.2018.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D55A-9F00-6647-A217-A95AA09626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45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emf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openxmlformats.org/officeDocument/2006/relationships/image" Target="../media/image15.tiff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13" Type="http://schemas.openxmlformats.org/officeDocument/2006/relationships/image" Target="../media/image31.tiff"/><Relationship Id="rId3" Type="http://schemas.openxmlformats.org/officeDocument/2006/relationships/image" Target="../media/image21.tiff"/><Relationship Id="rId7" Type="http://schemas.openxmlformats.org/officeDocument/2006/relationships/image" Target="../media/image25.tiff"/><Relationship Id="rId12" Type="http://schemas.openxmlformats.org/officeDocument/2006/relationships/image" Target="../media/image30.tif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iff"/><Relationship Id="rId11" Type="http://schemas.openxmlformats.org/officeDocument/2006/relationships/image" Target="../media/image29.tiff"/><Relationship Id="rId5" Type="http://schemas.openxmlformats.org/officeDocument/2006/relationships/image" Target="../media/image23.png"/><Relationship Id="rId15" Type="http://schemas.openxmlformats.org/officeDocument/2006/relationships/image" Target="../media/image33.tiff"/><Relationship Id="rId10" Type="http://schemas.openxmlformats.org/officeDocument/2006/relationships/image" Target="../media/image28.tiff"/><Relationship Id="rId4" Type="http://schemas.openxmlformats.org/officeDocument/2006/relationships/image" Target="../media/image22.tiff"/><Relationship Id="rId9" Type="http://schemas.openxmlformats.org/officeDocument/2006/relationships/image" Target="../media/image27.tiff"/><Relationship Id="rId14" Type="http://schemas.openxmlformats.org/officeDocument/2006/relationships/image" Target="../media/image3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0717" y="-140641"/>
            <a:ext cx="12702663" cy="699864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40892"/>
            <a:ext cx="5025671" cy="730911"/>
            <a:chOff x="-38052" y="-382064"/>
            <a:chExt cx="5025671" cy="7309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8052" y="-300756"/>
              <a:ext cx="1254115" cy="649603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515948" y="-308697"/>
              <a:ext cx="2471671" cy="617394"/>
              <a:chOff x="3100811" y="6041581"/>
              <a:chExt cx="2471671" cy="61739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80"/>
              <a:stretch/>
            </p:blipFill>
            <p:spPr>
              <a:xfrm>
                <a:off x="3100811" y="6041581"/>
                <a:ext cx="994792" cy="617394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768974" y="6137782"/>
                <a:ext cx="1803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200" dirty="0">
                    <a:solidFill>
                      <a:srgbClr val="5587B4"/>
                    </a:solidFill>
                  </a:rPr>
                  <a:t>Ministarstvo znanosti i obrazovanja RH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4972" y="-382064"/>
              <a:ext cx="801356" cy="73091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829088" y="-210573"/>
              <a:ext cx="1060809" cy="459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 smtClean="0">
                  <a:solidFill>
                    <a:srgbClr val="21529F"/>
                  </a:solidFill>
                </a:rPr>
                <a:t>Ministarstvo zdravstva</a:t>
              </a:r>
              <a:endParaRPr lang="hr-HR" sz="1200" dirty="0">
                <a:solidFill>
                  <a:srgbClr val="21529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4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4D4D4D"/>
                </a:solidFill>
              </a:rPr>
              <a:t>COSI istraživanje</a:t>
            </a:r>
            <a:endParaRPr lang="hr-HR" dirty="0">
              <a:solidFill>
                <a:srgbClr val="4D4D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hr-HR" altLang="sr-Latn-RS" sz="3200" b="1" dirty="0">
                <a:solidFill>
                  <a:srgbClr val="4D4D4D"/>
                </a:solidFill>
              </a:rPr>
              <a:t>PREDUVJET ZA </a:t>
            </a:r>
            <a:r>
              <a:rPr lang="pt-BR" altLang="sr-Latn-RS" sz="3200" b="1" dirty="0">
                <a:solidFill>
                  <a:srgbClr val="4D4D4D"/>
                </a:solidFill>
              </a:rPr>
              <a:t>PROVOĐENJ</a:t>
            </a:r>
            <a:r>
              <a:rPr lang="hr-HR" altLang="sr-Latn-RS" sz="3200" b="1" dirty="0">
                <a:solidFill>
                  <a:srgbClr val="4D4D4D"/>
                </a:solidFill>
              </a:rPr>
              <a:t>E</a:t>
            </a:r>
            <a:r>
              <a:rPr lang="pt-BR" altLang="sr-Latn-RS" sz="3200" b="1" dirty="0">
                <a:solidFill>
                  <a:srgbClr val="4D4D4D"/>
                </a:solidFill>
              </a:rPr>
              <a:t> PREVENTIVNIH PROGRAMA</a:t>
            </a:r>
            <a:r>
              <a:rPr lang="pt-BR" altLang="sr-Latn-RS" sz="3200" b="1" dirty="0">
                <a:solidFill>
                  <a:srgbClr val="4D4D4D"/>
                </a:solidFill>
                <a:latin typeface="Calibri" panose="020F0502020204030204" pitchFamily="34" charset="0"/>
              </a:rPr>
              <a:t/>
            </a:r>
            <a:br>
              <a:rPr lang="pt-BR" altLang="sr-Latn-RS" sz="3200" b="1" dirty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hr-HR" altLang="sr-Latn-RS" sz="3200" b="1" dirty="0">
              <a:solidFill>
                <a:srgbClr val="4D4D4D"/>
              </a:solidFill>
            </a:endParaRPr>
          </a:p>
          <a:p>
            <a:pPr>
              <a:lnSpc>
                <a:spcPct val="200000"/>
              </a:lnSpc>
            </a:pPr>
            <a:r>
              <a:rPr lang="hr-HR" altLang="sr-Latn-RS" sz="3200" b="1" dirty="0">
                <a:solidFill>
                  <a:srgbClr val="4D4D4D"/>
                </a:solidFill>
              </a:rPr>
              <a:t>SVRHA - </a:t>
            </a:r>
            <a:r>
              <a:rPr lang="hr-HR" altLang="sr-Latn-RS" b="1" dirty="0">
                <a:solidFill>
                  <a:srgbClr val="4D4D4D"/>
                </a:solidFill>
              </a:rPr>
              <a:t>promicati zdravlje i dobrobit djece u osnovnim školama</a:t>
            </a:r>
          </a:p>
          <a:p>
            <a:r>
              <a:rPr lang="hr-HR" altLang="sr-Latn-RS" sz="3200" b="1" dirty="0">
                <a:solidFill>
                  <a:srgbClr val="4D4D4D"/>
                </a:solidFill>
              </a:rPr>
              <a:t>CILJ</a:t>
            </a:r>
            <a:r>
              <a:rPr lang="hr-HR" altLang="sr-Latn-RS" b="1" dirty="0">
                <a:solidFill>
                  <a:srgbClr val="4D4D4D"/>
                </a:solidFill>
              </a:rPr>
              <a:t> -  praćenje trendova prekomjerne tjelesne mase i debljine u 	      	       nižim razredima osnovnih škola</a:t>
            </a:r>
          </a:p>
          <a:p>
            <a:pPr>
              <a:buFontTx/>
              <a:buNone/>
            </a:pPr>
            <a:r>
              <a:rPr lang="hr-HR" altLang="sr-Latn-RS" b="1" dirty="0">
                <a:solidFill>
                  <a:srgbClr val="4D4D4D"/>
                </a:solidFill>
              </a:rPr>
              <a:t>		   -  zaustavljanje rastućeg trenda debljine u djece</a:t>
            </a:r>
          </a:p>
          <a:p>
            <a:endParaRPr lang="hr-HR" altLang="sr-Latn-RS" b="1" dirty="0">
              <a:solidFill>
                <a:srgbClr val="4D4D4D"/>
              </a:solidFill>
            </a:endParaRPr>
          </a:p>
          <a:p>
            <a:r>
              <a:rPr lang="hr-HR" altLang="sr-Latn-RS" sz="3200" b="1" dirty="0">
                <a:solidFill>
                  <a:srgbClr val="4D4D4D"/>
                </a:solidFill>
              </a:rPr>
              <a:t>Europski ured Svjetske zdravstvene organizacije </a:t>
            </a:r>
            <a:r>
              <a:rPr lang="hr-HR" altLang="sr-Latn-RS" b="1" dirty="0">
                <a:solidFill>
                  <a:srgbClr val="4D4D4D"/>
                </a:solidFill>
              </a:rPr>
              <a:t>– uvodi praćenje debljine u djece kao sustav rutinske kontrole epidemije debljine u djece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04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1492" y="363457"/>
            <a:ext cx="362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4D4D4D"/>
                </a:solidFill>
              </a:rPr>
              <a:t>METODOLOGIJA</a:t>
            </a:r>
            <a:endParaRPr lang="en-US" sz="3600" b="1" dirty="0">
              <a:solidFill>
                <a:srgbClr val="4D4D4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79" y="136205"/>
            <a:ext cx="935383" cy="484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46" t="79707" r="71756" b="11735"/>
          <a:stretch/>
        </p:blipFill>
        <p:spPr>
          <a:xfrm>
            <a:off x="7905750" y="4020617"/>
            <a:ext cx="4476750" cy="283738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71439" y="2482574"/>
            <a:ext cx="2215299" cy="2073897"/>
            <a:chOff x="829559" y="3365369"/>
            <a:chExt cx="2215299" cy="2073897"/>
          </a:xfrm>
        </p:grpSpPr>
        <p:sp>
          <p:nvSpPr>
            <p:cNvPr id="6" name="Oval 5"/>
            <p:cNvSpPr/>
            <p:nvPr/>
          </p:nvSpPr>
          <p:spPr>
            <a:xfrm>
              <a:off x="829559" y="3365369"/>
              <a:ext cx="2215299" cy="2073897"/>
            </a:xfrm>
            <a:prstGeom prst="ellipse">
              <a:avLst/>
            </a:prstGeom>
            <a:noFill/>
            <a:ln w="76200">
              <a:solidFill>
                <a:srgbClr val="D223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4028" y="3725208"/>
              <a:ext cx="122548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D2232A"/>
                  </a:solidFill>
                </a:rPr>
                <a:t>234 </a:t>
              </a:r>
              <a:r>
                <a:rPr lang="hr-HR" b="1" dirty="0" smtClean="0">
                  <a:solidFill>
                    <a:srgbClr val="D2232A"/>
                  </a:solidFill>
                </a:rPr>
                <a:t>matičnih i područnih </a:t>
              </a:r>
              <a:r>
                <a:rPr lang="hr-HR" b="1" dirty="0" smtClean="0">
                  <a:solidFill>
                    <a:srgbClr val="4D4D4D"/>
                  </a:solidFill>
                </a:rPr>
                <a:t>osnovnih škola</a:t>
              </a:r>
              <a:endParaRPr lang="hr-HR" b="1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06324" y="4218617"/>
            <a:ext cx="2323048" cy="2152075"/>
            <a:chOff x="5067470" y="2484552"/>
            <a:chExt cx="2323048" cy="21520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7470" y="2484552"/>
              <a:ext cx="2292295" cy="21520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079959" y="2705269"/>
              <a:ext cx="231055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 smtClean="0">
                  <a:solidFill>
                    <a:srgbClr val="D75358"/>
                  </a:solidFill>
                </a:rPr>
                <a:t>256</a:t>
              </a:r>
              <a:r>
                <a:rPr lang="hr-HR" b="1" dirty="0" smtClean="0">
                  <a:solidFill>
                    <a:srgbClr val="D75358"/>
                  </a:solidFill>
                </a:rPr>
                <a:t> drugih </a:t>
              </a:r>
              <a:r>
                <a:rPr lang="hr-HR" b="1" dirty="0">
                  <a:solidFill>
                    <a:srgbClr val="D75358"/>
                  </a:solidFill>
                </a:rPr>
                <a:t>i </a:t>
              </a:r>
              <a:endParaRPr lang="hr-HR" b="1" dirty="0" smtClean="0">
                <a:solidFill>
                  <a:srgbClr val="D75358"/>
                </a:solidFill>
              </a:endParaRPr>
            </a:p>
            <a:p>
              <a:pPr algn="ctr"/>
              <a:r>
                <a:rPr lang="hr-HR" sz="2800" b="1" dirty="0" smtClean="0">
                  <a:solidFill>
                    <a:srgbClr val="D75358"/>
                  </a:solidFill>
                </a:rPr>
                <a:t>256</a:t>
              </a:r>
              <a:r>
                <a:rPr lang="hr-HR" b="1" dirty="0" smtClean="0">
                  <a:solidFill>
                    <a:srgbClr val="D75358"/>
                  </a:solidFill>
                </a:rPr>
                <a:t> trećih </a:t>
              </a:r>
            </a:p>
            <a:p>
              <a:pPr algn="ctr"/>
              <a:r>
                <a:rPr lang="hr-HR" b="1" dirty="0" smtClean="0">
                  <a:solidFill>
                    <a:srgbClr val="4D4D4D"/>
                  </a:solidFill>
                </a:rPr>
                <a:t>razreda osnovnih </a:t>
              </a:r>
              <a:r>
                <a:rPr lang="hr-HR" b="1" dirty="0">
                  <a:solidFill>
                    <a:srgbClr val="4D4D4D"/>
                  </a:solidFill>
                </a:rPr>
                <a:t>škola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41209" y="2399914"/>
            <a:ext cx="2292295" cy="2152075"/>
            <a:chOff x="8568174" y="1511453"/>
            <a:chExt cx="2292295" cy="21520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8174" y="1511453"/>
              <a:ext cx="2292295" cy="215207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983745" y="2118834"/>
              <a:ext cx="146115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D2232A"/>
                  </a:solidFill>
                </a:rPr>
                <a:t>8,0 – 8,9 </a:t>
              </a:r>
              <a:r>
                <a:rPr lang="hr-HR" b="1" dirty="0" smtClean="0">
                  <a:solidFill>
                    <a:srgbClr val="4D4D4D"/>
                  </a:solidFill>
                </a:rPr>
                <a:t>godina</a:t>
              </a:r>
              <a:endParaRPr lang="hr-HR" b="1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82702" y="4140224"/>
            <a:ext cx="2427582" cy="2152075"/>
            <a:chOff x="8568174" y="1511453"/>
            <a:chExt cx="2427582" cy="21520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8174" y="1511453"/>
              <a:ext cx="2292295" cy="215207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819344" y="2188829"/>
              <a:ext cx="2176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4D4D4D"/>
                  </a:solidFill>
                </a:rPr>
                <a:t>18.2.– 12.4.</a:t>
              </a:r>
            </a:p>
            <a:p>
              <a:r>
                <a:rPr lang="hr-HR" sz="2800" b="1" dirty="0">
                  <a:solidFill>
                    <a:srgbClr val="4D4D4D"/>
                  </a:solidFill>
                </a:rPr>
                <a:t> </a:t>
              </a:r>
              <a:r>
                <a:rPr lang="hr-HR" sz="2800" b="1" dirty="0" smtClean="0">
                  <a:solidFill>
                    <a:srgbClr val="4D4D4D"/>
                  </a:solidFill>
                </a:rPr>
                <a:t>    2019.</a:t>
              </a:r>
              <a:endParaRPr lang="hr-HR" b="1" dirty="0">
                <a:solidFill>
                  <a:srgbClr val="4D4D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1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" y="101572"/>
            <a:ext cx="12103603" cy="6684710"/>
          </a:xfrm>
        </p:spPr>
      </p:pic>
    </p:spTree>
    <p:extLst>
      <p:ext uri="{BB962C8B-B14F-4D97-AF65-F5344CB8AC3E}">
        <p14:creationId xmlns:p14="http://schemas.microsoft.com/office/powerpoint/2010/main" val="106736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50242" y="205044"/>
            <a:ext cx="389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rgbClr val="4D4D4D"/>
                </a:solidFill>
              </a:rPr>
              <a:t>Upitnici</a:t>
            </a:r>
            <a:endParaRPr lang="en-US" sz="3600" b="1" dirty="0">
              <a:solidFill>
                <a:srgbClr val="4D4D4D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0114" y="1198616"/>
            <a:ext cx="3557755" cy="4982966"/>
            <a:chOff x="610114" y="1174946"/>
            <a:chExt cx="3557755" cy="4982966"/>
          </a:xfrm>
        </p:grpSpPr>
        <p:sp>
          <p:nvSpPr>
            <p:cNvPr id="9" name="TextBox 8"/>
            <p:cNvSpPr txBox="1"/>
            <p:nvPr/>
          </p:nvSpPr>
          <p:spPr>
            <a:xfrm>
              <a:off x="1338021" y="1341421"/>
              <a:ext cx="2271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b="1" dirty="0">
                  <a:solidFill>
                    <a:srgbClr val="4D4D4D"/>
                  </a:solidFill>
                </a:rPr>
                <a:t>Upitnik za škole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10114" y="1174946"/>
              <a:ext cx="3557755" cy="4982966"/>
            </a:xfrm>
            <a:prstGeom prst="roundRect">
              <a:avLst/>
            </a:prstGeom>
            <a:noFill/>
            <a:ln w="28575">
              <a:solidFill>
                <a:srgbClr val="EB5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46" t="79707" r="71756" b="11735"/>
          <a:stretch/>
        </p:blipFill>
        <p:spPr>
          <a:xfrm>
            <a:off x="7790826" y="4020617"/>
            <a:ext cx="4476750" cy="28373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79" y="136205"/>
            <a:ext cx="935383" cy="48450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172534" y="1187798"/>
            <a:ext cx="3557755" cy="5008475"/>
            <a:chOff x="8172534" y="1187798"/>
            <a:chExt cx="3557755" cy="5008475"/>
          </a:xfrm>
        </p:grpSpPr>
        <p:grpSp>
          <p:nvGrpSpPr>
            <p:cNvPr id="17" name="Group 16"/>
            <p:cNvGrpSpPr/>
            <p:nvPr/>
          </p:nvGrpSpPr>
          <p:grpSpPr>
            <a:xfrm>
              <a:off x="8172534" y="1187798"/>
              <a:ext cx="3557755" cy="5008475"/>
              <a:chOff x="8172534" y="1044918"/>
              <a:chExt cx="3557755" cy="500847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893599" y="1219805"/>
                <a:ext cx="22712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>
                    <a:solidFill>
                      <a:srgbClr val="4D4D4D"/>
                    </a:solidFill>
                  </a:rPr>
                  <a:t>Bilješke</a:t>
                </a:r>
                <a:r>
                  <a:rPr lang="hr-HR" sz="2000" b="1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hr-HR" sz="2000" b="1" dirty="0">
                    <a:solidFill>
                      <a:srgbClr val="4D4D4D"/>
                    </a:solidFill>
                  </a:rPr>
                  <a:t>ispitivača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8172534" y="1044918"/>
                <a:ext cx="3557755" cy="5008475"/>
              </a:xfrm>
              <a:prstGeom prst="roundRect">
                <a:avLst/>
              </a:prstGeom>
              <a:noFill/>
              <a:ln w="28575">
                <a:solidFill>
                  <a:srgbClr val="EB54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3755" y="2045015"/>
              <a:ext cx="3010892" cy="366004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49" y="2048256"/>
            <a:ext cx="2776283" cy="36592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462087" y="1187798"/>
            <a:ext cx="3557755" cy="5008476"/>
            <a:chOff x="4462087" y="1187798"/>
            <a:chExt cx="3557755" cy="5008476"/>
          </a:xfrm>
        </p:grpSpPr>
        <p:grpSp>
          <p:nvGrpSpPr>
            <p:cNvPr id="16" name="Group 15"/>
            <p:cNvGrpSpPr/>
            <p:nvPr/>
          </p:nvGrpSpPr>
          <p:grpSpPr>
            <a:xfrm>
              <a:off x="4462087" y="1187798"/>
              <a:ext cx="3557755" cy="5008476"/>
              <a:chOff x="4462087" y="1044918"/>
              <a:chExt cx="3557755" cy="500847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105361" y="1222211"/>
                <a:ext cx="22712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>
                    <a:solidFill>
                      <a:srgbClr val="4D4D4D"/>
                    </a:solidFill>
                  </a:rPr>
                  <a:t>Upitnik za roditelje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462087" y="1044918"/>
                <a:ext cx="3557755" cy="5008476"/>
              </a:xfrm>
              <a:prstGeom prst="roundRect">
                <a:avLst/>
              </a:prstGeom>
              <a:noFill/>
              <a:ln w="28575">
                <a:solidFill>
                  <a:srgbClr val="EB54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4240" y="2042590"/>
              <a:ext cx="2833445" cy="3664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46" t="79707" r="71756" b="11735"/>
          <a:stretch/>
        </p:blipFill>
        <p:spPr>
          <a:xfrm>
            <a:off x="7905750" y="4020617"/>
            <a:ext cx="4476750" cy="28373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4D4D4D"/>
                </a:solidFill>
              </a:rPr>
              <a:t>Antropometrijska mjerenja</a:t>
            </a:r>
            <a:endParaRPr lang="hr-HR" b="1" dirty="0">
              <a:solidFill>
                <a:srgbClr val="4D4D4D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539" y="3039902"/>
            <a:ext cx="2621438" cy="26214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4816" y="1836936"/>
            <a:ext cx="4367361" cy="43673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207" y="3258766"/>
            <a:ext cx="1888543" cy="18885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88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33903" y="214687"/>
            <a:ext cx="6305372" cy="4421172"/>
            <a:chOff x="938865" y="-29174"/>
            <a:chExt cx="6305372" cy="4421172"/>
          </a:xfrm>
        </p:grpSpPr>
        <p:sp>
          <p:nvSpPr>
            <p:cNvPr id="4" name="TextBox 3"/>
            <p:cNvSpPr txBox="1"/>
            <p:nvPr/>
          </p:nvSpPr>
          <p:spPr>
            <a:xfrm>
              <a:off x="938865" y="788677"/>
              <a:ext cx="35577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4D4D4D"/>
                  </a:solidFill>
                </a:rPr>
                <a:t>Etičko </a:t>
              </a:r>
              <a:r>
                <a:rPr lang="hr-HR" sz="2800" b="1" dirty="0">
                  <a:solidFill>
                    <a:srgbClr val="4D4D4D"/>
                  </a:solidFill>
                </a:rPr>
                <a:t>povjerenstvo Hrvatskog zavoda za javno zdravstvo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0559" y="-29174"/>
              <a:ext cx="4093678" cy="442117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174"/>
            <a:ext cx="938865" cy="487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380" y="4023114"/>
            <a:ext cx="4474852" cy="28348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33903" y="2770987"/>
            <a:ext cx="6111512" cy="4426080"/>
            <a:chOff x="839805" y="2356207"/>
            <a:chExt cx="6111512" cy="4426080"/>
          </a:xfrm>
        </p:grpSpPr>
        <p:sp>
          <p:nvSpPr>
            <p:cNvPr id="9" name="TextBox 8"/>
            <p:cNvSpPr txBox="1"/>
            <p:nvPr/>
          </p:nvSpPr>
          <p:spPr>
            <a:xfrm>
              <a:off x="839805" y="4308050"/>
              <a:ext cx="3557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>
                  <a:solidFill>
                    <a:srgbClr val="4D4D4D"/>
                  </a:solidFill>
                </a:rPr>
                <a:t>Educirani</a:t>
              </a:r>
              <a:r>
                <a:rPr lang="hr-HR" dirty="0" smtClean="0">
                  <a:solidFill>
                    <a:srgbClr val="4D4D4D"/>
                  </a:solidFill>
                </a:rPr>
                <a:t> </a:t>
              </a:r>
              <a:r>
                <a:rPr lang="hr-HR" sz="2800" b="1" dirty="0">
                  <a:solidFill>
                    <a:srgbClr val="4D4D4D"/>
                  </a:solidFill>
                </a:rPr>
                <a:t>ispitivači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0546" y="2356207"/>
              <a:ext cx="4090771" cy="4426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54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218" y="162464"/>
            <a:ext cx="4998140" cy="66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19" y="0"/>
            <a:ext cx="7439891" cy="72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4" t="79707" r="71756" b="11288"/>
          <a:stretch/>
        </p:blipFill>
        <p:spPr>
          <a:xfrm>
            <a:off x="3205114" y="661590"/>
            <a:ext cx="4929006" cy="3542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37" y="6184447"/>
            <a:ext cx="935383" cy="4845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-148857" y="5825485"/>
            <a:ext cx="1258894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5694" y="4331393"/>
            <a:ext cx="4917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 smtClean="0"/>
              <a:t>Hvala!</a:t>
            </a:r>
            <a:endParaRPr lang="hr-HR" sz="7200" dirty="0"/>
          </a:p>
        </p:txBody>
      </p:sp>
      <p:sp>
        <p:nvSpPr>
          <p:cNvPr id="3" name="Rectangle 2"/>
          <p:cNvSpPr/>
          <p:nvPr/>
        </p:nvSpPr>
        <p:spPr>
          <a:xfrm>
            <a:off x="2362200" y="59056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altLang="sr-Latn-RS" dirty="0">
                <a:solidFill>
                  <a:srgbClr val="7F7F7F"/>
                </a:solidFill>
              </a:rPr>
              <a:t>Hrvatski zavod za javno zdravstvo, Služba za promicanje zdravlja</a:t>
            </a:r>
          </a:p>
          <a:p>
            <a:r>
              <a:rPr lang="hr-HR" altLang="sr-Latn-RS" dirty="0">
                <a:solidFill>
                  <a:srgbClr val="7F7F7F"/>
                </a:solidFill>
              </a:rPr>
              <a:t>telefon: 01/4863 – </a:t>
            </a:r>
            <a:r>
              <a:rPr lang="hr-HR" altLang="sr-Latn-RS" dirty="0" smtClean="0">
                <a:solidFill>
                  <a:srgbClr val="7F7F7F"/>
                </a:solidFill>
              </a:rPr>
              <a:t>358</a:t>
            </a:r>
            <a:endParaRPr lang="hr-HR" altLang="sr-Latn-RS" dirty="0">
              <a:solidFill>
                <a:srgbClr val="7F7F7F"/>
              </a:solidFill>
            </a:endParaRPr>
          </a:p>
          <a:p>
            <a:r>
              <a:rPr lang="hr-HR" altLang="sr-Latn-RS" dirty="0">
                <a:solidFill>
                  <a:srgbClr val="7F7F7F"/>
                </a:solidFill>
              </a:rPr>
              <a:t>elektronska pošta: </a:t>
            </a:r>
            <a:r>
              <a:rPr lang="hr-HR" altLang="sr-Latn-RS" dirty="0" smtClean="0">
                <a:solidFill>
                  <a:srgbClr val="7F7F7F"/>
                </a:solidFill>
              </a:rPr>
              <a:t>crocosi@hzjz.hr</a:t>
            </a:r>
            <a:endParaRPr lang="hr-HR" altLang="sr-Latn-R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6" t="79707" r="71756" b="6512"/>
          <a:stretch/>
        </p:blipFill>
        <p:spPr>
          <a:xfrm>
            <a:off x="3567293" y="718391"/>
            <a:ext cx="5019313" cy="5421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37" y="6184447"/>
            <a:ext cx="935383" cy="4845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-148857" y="5825485"/>
            <a:ext cx="1258894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4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46" t="79707" r="71756" b="11735"/>
          <a:stretch/>
        </p:blipFill>
        <p:spPr>
          <a:xfrm>
            <a:off x="7905750" y="4020617"/>
            <a:ext cx="4476750" cy="2837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79" y="136205"/>
            <a:ext cx="935383" cy="4845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4D4D4D"/>
                </a:solidFill>
              </a:rPr>
              <a:t>Zašto pratiti debljinu </a:t>
            </a:r>
            <a:r>
              <a:rPr lang="hr-HR" dirty="0" smtClean="0">
                <a:solidFill>
                  <a:srgbClr val="4D4D4D"/>
                </a:solidFill>
              </a:rPr>
              <a:t>u djece</a:t>
            </a:r>
            <a:r>
              <a:rPr lang="hr-HR" dirty="0">
                <a:solidFill>
                  <a:srgbClr val="4D4D4D"/>
                </a:solidFill>
              </a:rPr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9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301158" y="489592"/>
            <a:ext cx="4240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4D4D4D"/>
                </a:solidFill>
                <a:cs typeface="Myriad Pro Bold SemiExt" charset="0"/>
              </a:rPr>
              <a:t>Rizični čimbenici i bolesti</a:t>
            </a:r>
            <a:endParaRPr lang="en-US" sz="2400" dirty="0">
              <a:solidFill>
                <a:srgbClr val="4D4D4D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0" y="37827"/>
            <a:ext cx="1011267" cy="523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46" t="79707" r="71756" b="11735"/>
          <a:stretch/>
        </p:blipFill>
        <p:spPr>
          <a:xfrm>
            <a:off x="9162644" y="4734409"/>
            <a:ext cx="3173799" cy="2011567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241086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992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03708" y="2967335"/>
            <a:ext cx="12482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 smtClean="0">
                <a:solidFill>
                  <a:srgbClr val="4D4D4D"/>
                </a:solidFill>
              </a:rPr>
              <a:t>REZULTATI IZ PROŠLOG KRUGA</a:t>
            </a:r>
            <a:endParaRPr lang="en-US" sz="5400" dirty="0">
              <a:solidFill>
                <a:srgbClr val="4D4D4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46" t="79707" r="71756" b="11735"/>
          <a:stretch/>
        </p:blipFill>
        <p:spPr>
          <a:xfrm>
            <a:off x="7905750" y="4020617"/>
            <a:ext cx="4476750" cy="2837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79" y="136205"/>
            <a:ext cx="935383" cy="4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632" y="1503588"/>
            <a:ext cx="9746855" cy="4551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8632" y="283740"/>
            <a:ext cx="10441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4D4D4D"/>
                </a:solidFill>
              </a:rPr>
              <a:t>Udio prekomjerne tjelesne mase i debljine u djece u dobi 7-9 godina, usporedba po zemljama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825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>
                <a:solidFill>
                  <a:srgbClr val="4D4D4D"/>
                </a:solidFill>
              </a:rPr>
              <a:t>Izvori</a:t>
            </a:r>
            <a:r>
              <a:rPr lang="en-US" sz="900" dirty="0">
                <a:solidFill>
                  <a:srgbClr val="4D4D4D"/>
                </a:solidFill>
              </a:rPr>
              <a:t>: WHO European Childhood Obesity Surveillance Initiative 2015-2017</a:t>
            </a:r>
          </a:p>
          <a:p>
            <a:r>
              <a:rPr lang="hr-HR" sz="900" dirty="0">
                <a:solidFill>
                  <a:srgbClr val="4D4D4D"/>
                </a:solidFill>
              </a:rPr>
              <a:t>            Europska inicijativa praćenja debljine u djece, Hrvatska 2015./2016. (</a:t>
            </a:r>
            <a:r>
              <a:rPr lang="hr-HR" sz="900" dirty="0" err="1">
                <a:solidFill>
                  <a:srgbClr val="4D4D4D"/>
                </a:solidFill>
              </a:rPr>
              <a:t>CroCOSI</a:t>
            </a:r>
            <a:r>
              <a:rPr lang="hr-HR" sz="900" dirty="0">
                <a:solidFill>
                  <a:srgbClr val="4D4D4D"/>
                </a:solidFill>
              </a:rPr>
              <a:t>), Hrvatski zavod za javno zdravstvo, Zagreb,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46" t="79707" r="71756" b="11735"/>
          <a:stretch/>
        </p:blipFill>
        <p:spPr>
          <a:xfrm>
            <a:off x="7905750" y="4020617"/>
            <a:ext cx="4476750" cy="2837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79" y="136205"/>
            <a:ext cx="935383" cy="484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254" y="1275607"/>
            <a:ext cx="2143491" cy="145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E6E7E7"/>
              </a:clrFrom>
              <a:clrTo>
                <a:srgbClr val="E6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771" y="1170221"/>
            <a:ext cx="2351314" cy="16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46" t="79707" r="71756" b="11735"/>
          <a:stretch/>
        </p:blipFill>
        <p:spPr>
          <a:xfrm>
            <a:off x="7905750" y="4020617"/>
            <a:ext cx="4476750" cy="2837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5914" y="521270"/>
            <a:ext cx="1044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4D4D4D"/>
                </a:solidFill>
              </a:rPr>
              <a:t>Uhranjenost, po spolu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79" y="136205"/>
            <a:ext cx="935383" cy="4845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8961" y="1605762"/>
            <a:ext cx="11370701" cy="2722173"/>
            <a:chOff x="418961" y="1822579"/>
            <a:chExt cx="11370701" cy="27221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E7E7E8"/>
                </a:clrFrom>
                <a:clrTo>
                  <a:srgbClr val="E7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170" y="2045141"/>
              <a:ext cx="5427305" cy="2499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E7E7E8"/>
                </a:clrFrom>
                <a:clrTo>
                  <a:srgbClr val="E7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6682" y="1941220"/>
              <a:ext cx="5562980" cy="2519556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5400000">
              <a:off x="1869742" y="378019"/>
              <a:ext cx="2715952" cy="5617514"/>
            </a:xfrm>
            <a:prstGeom prst="roundRect">
              <a:avLst/>
            </a:prstGeom>
            <a:noFill/>
            <a:ln w="28575">
              <a:solidFill>
                <a:srgbClr val="F35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5400000">
              <a:off x="7664164" y="413033"/>
              <a:ext cx="2715952" cy="5535043"/>
            </a:xfrm>
            <a:prstGeom prst="roundRect">
              <a:avLst/>
            </a:prstGeom>
            <a:noFill/>
            <a:ln w="28575">
              <a:solidFill>
                <a:srgbClr val="2260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47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410" y="341299"/>
            <a:ext cx="1920026" cy="309345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982063" y="1238454"/>
            <a:ext cx="3570982" cy="3768780"/>
            <a:chOff x="7261161" y="15581"/>
            <a:chExt cx="5120354" cy="55777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8769" y="15581"/>
              <a:ext cx="4559989" cy="16503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2736" y="3186371"/>
              <a:ext cx="4368779" cy="24069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1161" y="1654064"/>
              <a:ext cx="4930839" cy="164361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26470" y="3551303"/>
            <a:ext cx="6971807" cy="3062767"/>
            <a:chOff x="-97865" y="3556836"/>
            <a:chExt cx="7169379" cy="33756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07" y="3556836"/>
              <a:ext cx="3819501" cy="16046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E7E7E8"/>
                </a:clrFrom>
                <a:clrTo>
                  <a:srgbClr val="E7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7865" y="4950581"/>
              <a:ext cx="4520643" cy="16259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3242" y="4481881"/>
              <a:ext cx="3258272" cy="2450619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939" y="1134026"/>
            <a:ext cx="1924313" cy="19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68" y="94908"/>
            <a:ext cx="1708152" cy="1826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0707" y="249775"/>
            <a:ext cx="1515175" cy="1517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7642" y="94908"/>
            <a:ext cx="3862256" cy="2114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70" y="2280015"/>
            <a:ext cx="2356685" cy="271559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21468" y="94908"/>
            <a:ext cx="3720262" cy="1938694"/>
            <a:chOff x="4221468" y="94908"/>
            <a:chExt cx="3720262" cy="1938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E7E7E8"/>
                </a:clrFrom>
                <a:clrTo>
                  <a:srgbClr val="E7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21468" y="94908"/>
              <a:ext cx="1809295" cy="19386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E7E7E8"/>
                </a:clrFrom>
                <a:clrTo>
                  <a:srgbClr val="E7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0763" y="439159"/>
              <a:ext cx="1910967" cy="113835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264439" y="2280015"/>
            <a:ext cx="2322198" cy="2872155"/>
            <a:chOff x="4264439" y="2280015"/>
            <a:chExt cx="2322198" cy="28721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4439" y="2280015"/>
              <a:ext cx="1963699" cy="21007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1151" y="4425714"/>
              <a:ext cx="1925486" cy="72645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315605" y="2280015"/>
            <a:ext cx="2258610" cy="2871657"/>
            <a:chOff x="8315605" y="2209747"/>
            <a:chExt cx="2258610" cy="2871657"/>
          </a:xfrm>
        </p:grpSpPr>
        <p:grpSp>
          <p:nvGrpSpPr>
            <p:cNvPr id="14" name="Group 13"/>
            <p:cNvGrpSpPr/>
            <p:nvPr/>
          </p:nvGrpSpPr>
          <p:grpSpPr>
            <a:xfrm>
              <a:off x="8315605" y="2209747"/>
              <a:ext cx="2072733" cy="2059054"/>
              <a:chOff x="7507189" y="2708865"/>
              <a:chExt cx="2498720" cy="283409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47195" y="2783613"/>
                <a:ext cx="2358714" cy="2759344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7507189" y="2708865"/>
                <a:ext cx="654261" cy="323729"/>
              </a:xfrm>
              <a:prstGeom prst="rect">
                <a:avLst/>
              </a:prstGeom>
              <a:solidFill>
                <a:srgbClr val="E7E7E8"/>
              </a:solidFill>
              <a:ln>
                <a:solidFill>
                  <a:srgbClr val="E7E7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622" y="4341997"/>
              <a:ext cx="1703593" cy="73940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616866" y="5468848"/>
            <a:ext cx="4377193" cy="1249368"/>
            <a:chOff x="2142565" y="2380417"/>
            <a:chExt cx="8022387" cy="32092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2565" y="2380417"/>
              <a:ext cx="4785860" cy="2211613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292322" y="4861437"/>
              <a:ext cx="7627584" cy="728212"/>
              <a:chOff x="2128838" y="4802602"/>
              <a:chExt cx="9491664" cy="107466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86491" y="4939580"/>
                <a:ext cx="4734011" cy="89066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28838" y="4802602"/>
                <a:ext cx="4714875" cy="1074661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6804" y="2634691"/>
              <a:ext cx="3138148" cy="1686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5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2728</TotalTime>
  <Words>787</Words>
  <Application>Microsoft Office PowerPoint</Application>
  <PresentationFormat>Widescreen</PresentationFormat>
  <Paragraphs>88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Myriad Pro Bold SemiExt</vt:lpstr>
      <vt:lpstr>Office Theme</vt:lpstr>
      <vt:lpstr>PowerPoint Presentation</vt:lpstr>
      <vt:lpstr>PowerPoint Presentation</vt:lpstr>
      <vt:lpstr>Zašto pratiti debljinu u djece?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COSI istraživanje</vt:lpstr>
      <vt:lpstr>PowerPoint Presentation</vt:lpstr>
      <vt:lpstr>PowerPoint Presentation</vt:lpstr>
      <vt:lpstr>PowerPoint Presentation</vt:lpstr>
      <vt:lpstr>Antropometrijska mjerenja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 Đerke</dc:creator>
  <cp:lastModifiedBy>Helena Križan</cp:lastModifiedBy>
  <cp:revision>204</cp:revision>
  <dcterms:created xsi:type="dcterms:W3CDTF">2018-05-07T07:30:03Z</dcterms:created>
  <dcterms:modified xsi:type="dcterms:W3CDTF">2018-12-19T14:59:29Z</dcterms:modified>
  <cp:contentStatus/>
</cp:coreProperties>
</file>